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61" r:id="rId6"/>
    <p:sldId id="25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F641F-7FE9-4C18-5C91-5E1475067B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0A683C33-4DDC-4CD3-E9F5-49645BE6AF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6D2381C4-4570-F24E-1477-8036164ABBA5}"/>
              </a:ext>
            </a:extLst>
          </p:cNvPr>
          <p:cNvSpPr>
            <a:spLocks noGrp="1"/>
          </p:cNvSpPr>
          <p:nvPr>
            <p:ph type="dt" sz="half" idx="10"/>
          </p:nvPr>
        </p:nvSpPr>
        <p:spPr/>
        <p:txBody>
          <a:bodyPr/>
          <a:lstStyle/>
          <a:p>
            <a:fld id="{7497F476-9DA9-4C63-9C13-23AB6D022C13}" type="datetimeFigureOut">
              <a:rPr lang="en-ID" smtClean="0"/>
              <a:t>30/09/2025</a:t>
            </a:fld>
            <a:endParaRPr lang="en-ID"/>
          </a:p>
        </p:txBody>
      </p:sp>
      <p:sp>
        <p:nvSpPr>
          <p:cNvPr id="5" name="Footer Placeholder 4">
            <a:extLst>
              <a:ext uri="{FF2B5EF4-FFF2-40B4-BE49-F238E27FC236}">
                <a16:creationId xmlns:a16="http://schemas.microsoft.com/office/drawing/2014/main" id="{4347A6BA-EA50-B7BB-60D2-F1F6B3E4A881}"/>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429B09AF-B31E-C369-7BF6-D0CAB4A63930}"/>
              </a:ext>
            </a:extLst>
          </p:cNvPr>
          <p:cNvSpPr>
            <a:spLocks noGrp="1"/>
          </p:cNvSpPr>
          <p:nvPr>
            <p:ph type="sldNum" sz="quarter" idx="12"/>
          </p:nvPr>
        </p:nvSpPr>
        <p:spPr/>
        <p:txBody>
          <a:bodyPr/>
          <a:lstStyle/>
          <a:p>
            <a:fld id="{3D291C37-9B12-4960-8377-3BFE6DAC71CF}" type="slidenum">
              <a:rPr lang="en-ID" smtClean="0"/>
              <a:t>‹#›</a:t>
            </a:fld>
            <a:endParaRPr lang="en-ID"/>
          </a:p>
        </p:txBody>
      </p:sp>
    </p:spTree>
    <p:extLst>
      <p:ext uri="{BB962C8B-B14F-4D97-AF65-F5344CB8AC3E}">
        <p14:creationId xmlns:p14="http://schemas.microsoft.com/office/powerpoint/2010/main" val="3423857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5E8-C7EE-4D9C-8ED7-AF9402BA9862}"/>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5A15A425-848E-B7E2-095A-E4B210DE3F4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0F2E22BC-E0EA-1ABA-799A-E1FC47A416EF}"/>
              </a:ext>
            </a:extLst>
          </p:cNvPr>
          <p:cNvSpPr>
            <a:spLocks noGrp="1"/>
          </p:cNvSpPr>
          <p:nvPr>
            <p:ph type="dt" sz="half" idx="10"/>
          </p:nvPr>
        </p:nvSpPr>
        <p:spPr/>
        <p:txBody>
          <a:bodyPr/>
          <a:lstStyle/>
          <a:p>
            <a:fld id="{7497F476-9DA9-4C63-9C13-23AB6D022C13}" type="datetimeFigureOut">
              <a:rPr lang="en-ID" smtClean="0"/>
              <a:t>30/09/2025</a:t>
            </a:fld>
            <a:endParaRPr lang="en-ID"/>
          </a:p>
        </p:txBody>
      </p:sp>
      <p:sp>
        <p:nvSpPr>
          <p:cNvPr id="5" name="Footer Placeholder 4">
            <a:extLst>
              <a:ext uri="{FF2B5EF4-FFF2-40B4-BE49-F238E27FC236}">
                <a16:creationId xmlns:a16="http://schemas.microsoft.com/office/drawing/2014/main" id="{2703FA9D-C0D5-B116-84A3-9D1DF231BEE6}"/>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6494C477-F637-04B0-19A5-80B981BC48E0}"/>
              </a:ext>
            </a:extLst>
          </p:cNvPr>
          <p:cNvSpPr>
            <a:spLocks noGrp="1"/>
          </p:cNvSpPr>
          <p:nvPr>
            <p:ph type="sldNum" sz="quarter" idx="12"/>
          </p:nvPr>
        </p:nvSpPr>
        <p:spPr/>
        <p:txBody>
          <a:bodyPr/>
          <a:lstStyle/>
          <a:p>
            <a:fld id="{3D291C37-9B12-4960-8377-3BFE6DAC71CF}" type="slidenum">
              <a:rPr lang="en-ID" smtClean="0"/>
              <a:t>‹#›</a:t>
            </a:fld>
            <a:endParaRPr lang="en-ID"/>
          </a:p>
        </p:txBody>
      </p:sp>
    </p:spTree>
    <p:extLst>
      <p:ext uri="{BB962C8B-B14F-4D97-AF65-F5344CB8AC3E}">
        <p14:creationId xmlns:p14="http://schemas.microsoft.com/office/powerpoint/2010/main" val="213828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5C6E1D-2140-7B9B-55EF-7964CA29F47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2D0795D8-1D5E-545A-2B20-944271EBDC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DB9DB76A-5AE6-C8F6-80C3-78F467D5042E}"/>
              </a:ext>
            </a:extLst>
          </p:cNvPr>
          <p:cNvSpPr>
            <a:spLocks noGrp="1"/>
          </p:cNvSpPr>
          <p:nvPr>
            <p:ph type="dt" sz="half" idx="10"/>
          </p:nvPr>
        </p:nvSpPr>
        <p:spPr/>
        <p:txBody>
          <a:bodyPr/>
          <a:lstStyle/>
          <a:p>
            <a:fld id="{7497F476-9DA9-4C63-9C13-23AB6D022C13}" type="datetimeFigureOut">
              <a:rPr lang="en-ID" smtClean="0"/>
              <a:t>30/09/2025</a:t>
            </a:fld>
            <a:endParaRPr lang="en-ID"/>
          </a:p>
        </p:txBody>
      </p:sp>
      <p:sp>
        <p:nvSpPr>
          <p:cNvPr id="5" name="Footer Placeholder 4">
            <a:extLst>
              <a:ext uri="{FF2B5EF4-FFF2-40B4-BE49-F238E27FC236}">
                <a16:creationId xmlns:a16="http://schemas.microsoft.com/office/drawing/2014/main" id="{F61A8B0A-966D-B6FC-CAA2-6161DAFB7177}"/>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1A35272F-965C-5532-CAAF-509FF9FA8D7A}"/>
              </a:ext>
            </a:extLst>
          </p:cNvPr>
          <p:cNvSpPr>
            <a:spLocks noGrp="1"/>
          </p:cNvSpPr>
          <p:nvPr>
            <p:ph type="sldNum" sz="quarter" idx="12"/>
          </p:nvPr>
        </p:nvSpPr>
        <p:spPr/>
        <p:txBody>
          <a:bodyPr/>
          <a:lstStyle/>
          <a:p>
            <a:fld id="{3D291C37-9B12-4960-8377-3BFE6DAC71CF}" type="slidenum">
              <a:rPr lang="en-ID" smtClean="0"/>
              <a:t>‹#›</a:t>
            </a:fld>
            <a:endParaRPr lang="en-ID"/>
          </a:p>
        </p:txBody>
      </p:sp>
    </p:spTree>
    <p:extLst>
      <p:ext uri="{BB962C8B-B14F-4D97-AF65-F5344CB8AC3E}">
        <p14:creationId xmlns:p14="http://schemas.microsoft.com/office/powerpoint/2010/main" val="1697486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5A463-7F49-39EF-7339-C1F60BDF6D6B}"/>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C4B52DBC-5C86-A38C-F1A8-A852A55867D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4A0BB1E9-9FC8-6577-24F5-6ED0561E69E0}"/>
              </a:ext>
            </a:extLst>
          </p:cNvPr>
          <p:cNvSpPr>
            <a:spLocks noGrp="1"/>
          </p:cNvSpPr>
          <p:nvPr>
            <p:ph type="dt" sz="half" idx="10"/>
          </p:nvPr>
        </p:nvSpPr>
        <p:spPr/>
        <p:txBody>
          <a:bodyPr/>
          <a:lstStyle/>
          <a:p>
            <a:fld id="{7497F476-9DA9-4C63-9C13-23AB6D022C13}" type="datetimeFigureOut">
              <a:rPr lang="en-ID" smtClean="0"/>
              <a:t>30/09/2025</a:t>
            </a:fld>
            <a:endParaRPr lang="en-ID"/>
          </a:p>
        </p:txBody>
      </p:sp>
      <p:sp>
        <p:nvSpPr>
          <p:cNvPr id="5" name="Footer Placeholder 4">
            <a:extLst>
              <a:ext uri="{FF2B5EF4-FFF2-40B4-BE49-F238E27FC236}">
                <a16:creationId xmlns:a16="http://schemas.microsoft.com/office/drawing/2014/main" id="{7D4192EB-1271-F286-B051-015FF0C273AB}"/>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46BAD951-FDC0-88A7-63F6-842086712C76}"/>
              </a:ext>
            </a:extLst>
          </p:cNvPr>
          <p:cNvSpPr>
            <a:spLocks noGrp="1"/>
          </p:cNvSpPr>
          <p:nvPr>
            <p:ph type="sldNum" sz="quarter" idx="12"/>
          </p:nvPr>
        </p:nvSpPr>
        <p:spPr/>
        <p:txBody>
          <a:bodyPr/>
          <a:lstStyle/>
          <a:p>
            <a:fld id="{3D291C37-9B12-4960-8377-3BFE6DAC71CF}" type="slidenum">
              <a:rPr lang="en-ID" smtClean="0"/>
              <a:t>‹#›</a:t>
            </a:fld>
            <a:endParaRPr lang="en-ID"/>
          </a:p>
        </p:txBody>
      </p:sp>
    </p:spTree>
    <p:extLst>
      <p:ext uri="{BB962C8B-B14F-4D97-AF65-F5344CB8AC3E}">
        <p14:creationId xmlns:p14="http://schemas.microsoft.com/office/powerpoint/2010/main" val="3922168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8CE4F-9E0E-75AC-EA63-9FA9529338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752AFFB6-A918-7115-DAAD-A4C9CB9907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778FE5C-053E-9FE1-5495-075DA3A56963}"/>
              </a:ext>
            </a:extLst>
          </p:cNvPr>
          <p:cNvSpPr>
            <a:spLocks noGrp="1"/>
          </p:cNvSpPr>
          <p:nvPr>
            <p:ph type="dt" sz="half" idx="10"/>
          </p:nvPr>
        </p:nvSpPr>
        <p:spPr/>
        <p:txBody>
          <a:bodyPr/>
          <a:lstStyle/>
          <a:p>
            <a:fld id="{7497F476-9DA9-4C63-9C13-23AB6D022C13}" type="datetimeFigureOut">
              <a:rPr lang="en-ID" smtClean="0"/>
              <a:t>30/09/2025</a:t>
            </a:fld>
            <a:endParaRPr lang="en-ID"/>
          </a:p>
        </p:txBody>
      </p:sp>
      <p:sp>
        <p:nvSpPr>
          <p:cNvPr id="5" name="Footer Placeholder 4">
            <a:extLst>
              <a:ext uri="{FF2B5EF4-FFF2-40B4-BE49-F238E27FC236}">
                <a16:creationId xmlns:a16="http://schemas.microsoft.com/office/drawing/2014/main" id="{ED7B4A48-D599-7823-8235-2961C07CD6FF}"/>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B90309B4-178A-20C7-25E8-FDF919FBCCFC}"/>
              </a:ext>
            </a:extLst>
          </p:cNvPr>
          <p:cNvSpPr>
            <a:spLocks noGrp="1"/>
          </p:cNvSpPr>
          <p:nvPr>
            <p:ph type="sldNum" sz="quarter" idx="12"/>
          </p:nvPr>
        </p:nvSpPr>
        <p:spPr/>
        <p:txBody>
          <a:bodyPr/>
          <a:lstStyle/>
          <a:p>
            <a:fld id="{3D291C37-9B12-4960-8377-3BFE6DAC71CF}" type="slidenum">
              <a:rPr lang="en-ID" smtClean="0"/>
              <a:t>‹#›</a:t>
            </a:fld>
            <a:endParaRPr lang="en-ID"/>
          </a:p>
        </p:txBody>
      </p:sp>
    </p:spTree>
    <p:extLst>
      <p:ext uri="{BB962C8B-B14F-4D97-AF65-F5344CB8AC3E}">
        <p14:creationId xmlns:p14="http://schemas.microsoft.com/office/powerpoint/2010/main" val="1234183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55DC3-308E-12BA-718E-70B3F6A26168}"/>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B082F5A8-4E43-5609-68B6-081A00F253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A0C1B6F1-E8E5-7C48-6892-4D2D185BF3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5F868BF4-4A23-AE8B-C3BE-5FBC271B7149}"/>
              </a:ext>
            </a:extLst>
          </p:cNvPr>
          <p:cNvSpPr>
            <a:spLocks noGrp="1"/>
          </p:cNvSpPr>
          <p:nvPr>
            <p:ph type="dt" sz="half" idx="10"/>
          </p:nvPr>
        </p:nvSpPr>
        <p:spPr/>
        <p:txBody>
          <a:bodyPr/>
          <a:lstStyle/>
          <a:p>
            <a:fld id="{7497F476-9DA9-4C63-9C13-23AB6D022C13}" type="datetimeFigureOut">
              <a:rPr lang="en-ID" smtClean="0"/>
              <a:t>30/09/2025</a:t>
            </a:fld>
            <a:endParaRPr lang="en-ID"/>
          </a:p>
        </p:txBody>
      </p:sp>
      <p:sp>
        <p:nvSpPr>
          <p:cNvPr id="6" name="Footer Placeholder 5">
            <a:extLst>
              <a:ext uri="{FF2B5EF4-FFF2-40B4-BE49-F238E27FC236}">
                <a16:creationId xmlns:a16="http://schemas.microsoft.com/office/drawing/2014/main" id="{D77EFACA-1740-6AD1-9DEC-0EA6463DF06F}"/>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78BFCA07-1752-C84E-F132-2D3E38463192}"/>
              </a:ext>
            </a:extLst>
          </p:cNvPr>
          <p:cNvSpPr>
            <a:spLocks noGrp="1"/>
          </p:cNvSpPr>
          <p:nvPr>
            <p:ph type="sldNum" sz="quarter" idx="12"/>
          </p:nvPr>
        </p:nvSpPr>
        <p:spPr/>
        <p:txBody>
          <a:bodyPr/>
          <a:lstStyle/>
          <a:p>
            <a:fld id="{3D291C37-9B12-4960-8377-3BFE6DAC71CF}" type="slidenum">
              <a:rPr lang="en-ID" smtClean="0"/>
              <a:t>‹#›</a:t>
            </a:fld>
            <a:endParaRPr lang="en-ID"/>
          </a:p>
        </p:txBody>
      </p:sp>
    </p:spTree>
    <p:extLst>
      <p:ext uri="{BB962C8B-B14F-4D97-AF65-F5344CB8AC3E}">
        <p14:creationId xmlns:p14="http://schemas.microsoft.com/office/powerpoint/2010/main" val="1285885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90DB9-33BA-5DF3-92F2-BB3F3106D4AC}"/>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ED5C3D8F-F50E-CF52-738D-58CE749168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CA44F7D-290C-BF35-7055-21F792FBB0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9EF030FC-CBF5-F958-4708-CBA2A3158D9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C75B70-BE10-7F73-0E52-118C27231CC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AFC7C47D-8E6B-B91B-51A2-33627B5E8EB0}"/>
              </a:ext>
            </a:extLst>
          </p:cNvPr>
          <p:cNvSpPr>
            <a:spLocks noGrp="1"/>
          </p:cNvSpPr>
          <p:nvPr>
            <p:ph type="dt" sz="half" idx="10"/>
          </p:nvPr>
        </p:nvSpPr>
        <p:spPr/>
        <p:txBody>
          <a:bodyPr/>
          <a:lstStyle/>
          <a:p>
            <a:fld id="{7497F476-9DA9-4C63-9C13-23AB6D022C13}" type="datetimeFigureOut">
              <a:rPr lang="en-ID" smtClean="0"/>
              <a:t>30/09/2025</a:t>
            </a:fld>
            <a:endParaRPr lang="en-ID"/>
          </a:p>
        </p:txBody>
      </p:sp>
      <p:sp>
        <p:nvSpPr>
          <p:cNvPr id="8" name="Footer Placeholder 7">
            <a:extLst>
              <a:ext uri="{FF2B5EF4-FFF2-40B4-BE49-F238E27FC236}">
                <a16:creationId xmlns:a16="http://schemas.microsoft.com/office/drawing/2014/main" id="{DEC2D7CE-A0F2-4B25-0A1A-8F0DDB8CDBEA}"/>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7184C424-BFE9-0C30-5FAD-8F885BAD929D}"/>
              </a:ext>
            </a:extLst>
          </p:cNvPr>
          <p:cNvSpPr>
            <a:spLocks noGrp="1"/>
          </p:cNvSpPr>
          <p:nvPr>
            <p:ph type="sldNum" sz="quarter" idx="12"/>
          </p:nvPr>
        </p:nvSpPr>
        <p:spPr/>
        <p:txBody>
          <a:bodyPr/>
          <a:lstStyle/>
          <a:p>
            <a:fld id="{3D291C37-9B12-4960-8377-3BFE6DAC71CF}" type="slidenum">
              <a:rPr lang="en-ID" smtClean="0"/>
              <a:t>‹#›</a:t>
            </a:fld>
            <a:endParaRPr lang="en-ID"/>
          </a:p>
        </p:txBody>
      </p:sp>
    </p:spTree>
    <p:extLst>
      <p:ext uri="{BB962C8B-B14F-4D97-AF65-F5344CB8AC3E}">
        <p14:creationId xmlns:p14="http://schemas.microsoft.com/office/powerpoint/2010/main" val="2535074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14F0E-27EA-FEC0-F4CB-BEDF2A7B9A3A}"/>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27F25821-099A-5A7A-F8B5-DA7667C3DB39}"/>
              </a:ext>
            </a:extLst>
          </p:cNvPr>
          <p:cNvSpPr>
            <a:spLocks noGrp="1"/>
          </p:cNvSpPr>
          <p:nvPr>
            <p:ph type="dt" sz="half" idx="10"/>
          </p:nvPr>
        </p:nvSpPr>
        <p:spPr/>
        <p:txBody>
          <a:bodyPr/>
          <a:lstStyle/>
          <a:p>
            <a:fld id="{7497F476-9DA9-4C63-9C13-23AB6D022C13}" type="datetimeFigureOut">
              <a:rPr lang="en-ID" smtClean="0"/>
              <a:t>30/09/2025</a:t>
            </a:fld>
            <a:endParaRPr lang="en-ID"/>
          </a:p>
        </p:txBody>
      </p:sp>
      <p:sp>
        <p:nvSpPr>
          <p:cNvPr id="4" name="Footer Placeholder 3">
            <a:extLst>
              <a:ext uri="{FF2B5EF4-FFF2-40B4-BE49-F238E27FC236}">
                <a16:creationId xmlns:a16="http://schemas.microsoft.com/office/drawing/2014/main" id="{932AD133-48F1-A6B9-6A13-CA8C5C93E04F}"/>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E079D692-34BC-6901-D954-10502FA032FE}"/>
              </a:ext>
            </a:extLst>
          </p:cNvPr>
          <p:cNvSpPr>
            <a:spLocks noGrp="1"/>
          </p:cNvSpPr>
          <p:nvPr>
            <p:ph type="sldNum" sz="quarter" idx="12"/>
          </p:nvPr>
        </p:nvSpPr>
        <p:spPr/>
        <p:txBody>
          <a:bodyPr/>
          <a:lstStyle/>
          <a:p>
            <a:fld id="{3D291C37-9B12-4960-8377-3BFE6DAC71CF}" type="slidenum">
              <a:rPr lang="en-ID" smtClean="0"/>
              <a:t>‹#›</a:t>
            </a:fld>
            <a:endParaRPr lang="en-ID"/>
          </a:p>
        </p:txBody>
      </p:sp>
    </p:spTree>
    <p:extLst>
      <p:ext uri="{BB962C8B-B14F-4D97-AF65-F5344CB8AC3E}">
        <p14:creationId xmlns:p14="http://schemas.microsoft.com/office/powerpoint/2010/main" val="1427652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9A0EB9-6492-163D-8DD0-29667946BC98}"/>
              </a:ext>
            </a:extLst>
          </p:cNvPr>
          <p:cNvSpPr>
            <a:spLocks noGrp="1"/>
          </p:cNvSpPr>
          <p:nvPr>
            <p:ph type="dt" sz="half" idx="10"/>
          </p:nvPr>
        </p:nvSpPr>
        <p:spPr/>
        <p:txBody>
          <a:bodyPr/>
          <a:lstStyle/>
          <a:p>
            <a:fld id="{7497F476-9DA9-4C63-9C13-23AB6D022C13}" type="datetimeFigureOut">
              <a:rPr lang="en-ID" smtClean="0"/>
              <a:t>30/09/2025</a:t>
            </a:fld>
            <a:endParaRPr lang="en-ID"/>
          </a:p>
        </p:txBody>
      </p:sp>
      <p:sp>
        <p:nvSpPr>
          <p:cNvPr id="3" name="Footer Placeholder 2">
            <a:extLst>
              <a:ext uri="{FF2B5EF4-FFF2-40B4-BE49-F238E27FC236}">
                <a16:creationId xmlns:a16="http://schemas.microsoft.com/office/drawing/2014/main" id="{C53825D5-4E5D-0D75-D80E-307F25F43FD5}"/>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DB057E7D-15BE-7AD9-35BB-FC12C8348371}"/>
              </a:ext>
            </a:extLst>
          </p:cNvPr>
          <p:cNvSpPr>
            <a:spLocks noGrp="1"/>
          </p:cNvSpPr>
          <p:nvPr>
            <p:ph type="sldNum" sz="quarter" idx="12"/>
          </p:nvPr>
        </p:nvSpPr>
        <p:spPr/>
        <p:txBody>
          <a:bodyPr/>
          <a:lstStyle/>
          <a:p>
            <a:fld id="{3D291C37-9B12-4960-8377-3BFE6DAC71CF}" type="slidenum">
              <a:rPr lang="en-ID" smtClean="0"/>
              <a:t>‹#›</a:t>
            </a:fld>
            <a:endParaRPr lang="en-ID"/>
          </a:p>
        </p:txBody>
      </p:sp>
    </p:spTree>
    <p:extLst>
      <p:ext uri="{BB962C8B-B14F-4D97-AF65-F5344CB8AC3E}">
        <p14:creationId xmlns:p14="http://schemas.microsoft.com/office/powerpoint/2010/main" val="4021778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90EB0-6DC8-443F-A9CA-F91C1732F5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021C1CF7-605C-36FC-386D-38B07CBEF9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EB683588-9F08-EA80-7127-EFADD1CC14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F67A71-5846-92F5-7D90-17F4C5E90CBC}"/>
              </a:ext>
            </a:extLst>
          </p:cNvPr>
          <p:cNvSpPr>
            <a:spLocks noGrp="1"/>
          </p:cNvSpPr>
          <p:nvPr>
            <p:ph type="dt" sz="half" idx="10"/>
          </p:nvPr>
        </p:nvSpPr>
        <p:spPr/>
        <p:txBody>
          <a:bodyPr/>
          <a:lstStyle/>
          <a:p>
            <a:fld id="{7497F476-9DA9-4C63-9C13-23AB6D022C13}" type="datetimeFigureOut">
              <a:rPr lang="en-ID" smtClean="0"/>
              <a:t>30/09/2025</a:t>
            </a:fld>
            <a:endParaRPr lang="en-ID"/>
          </a:p>
        </p:txBody>
      </p:sp>
      <p:sp>
        <p:nvSpPr>
          <p:cNvPr id="6" name="Footer Placeholder 5">
            <a:extLst>
              <a:ext uri="{FF2B5EF4-FFF2-40B4-BE49-F238E27FC236}">
                <a16:creationId xmlns:a16="http://schemas.microsoft.com/office/drawing/2014/main" id="{B7865C45-5C39-4214-B60A-E785F2E52F11}"/>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BAAC46F7-2CF6-C8E1-0F0C-AE1A88E65826}"/>
              </a:ext>
            </a:extLst>
          </p:cNvPr>
          <p:cNvSpPr>
            <a:spLocks noGrp="1"/>
          </p:cNvSpPr>
          <p:nvPr>
            <p:ph type="sldNum" sz="quarter" idx="12"/>
          </p:nvPr>
        </p:nvSpPr>
        <p:spPr/>
        <p:txBody>
          <a:bodyPr/>
          <a:lstStyle/>
          <a:p>
            <a:fld id="{3D291C37-9B12-4960-8377-3BFE6DAC71CF}" type="slidenum">
              <a:rPr lang="en-ID" smtClean="0"/>
              <a:t>‹#›</a:t>
            </a:fld>
            <a:endParaRPr lang="en-ID"/>
          </a:p>
        </p:txBody>
      </p:sp>
    </p:spTree>
    <p:extLst>
      <p:ext uri="{BB962C8B-B14F-4D97-AF65-F5344CB8AC3E}">
        <p14:creationId xmlns:p14="http://schemas.microsoft.com/office/powerpoint/2010/main" val="1498058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D4068-394D-67A0-AD29-6D2103DE55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FB7AE817-BF83-FDEF-6E94-7B4883EB6F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9B429C29-7801-87F6-7F28-36F1AAF774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8BD422-9452-3820-A9CC-5CA1609DA075}"/>
              </a:ext>
            </a:extLst>
          </p:cNvPr>
          <p:cNvSpPr>
            <a:spLocks noGrp="1"/>
          </p:cNvSpPr>
          <p:nvPr>
            <p:ph type="dt" sz="half" idx="10"/>
          </p:nvPr>
        </p:nvSpPr>
        <p:spPr/>
        <p:txBody>
          <a:bodyPr/>
          <a:lstStyle/>
          <a:p>
            <a:fld id="{7497F476-9DA9-4C63-9C13-23AB6D022C13}" type="datetimeFigureOut">
              <a:rPr lang="en-ID" smtClean="0"/>
              <a:t>30/09/2025</a:t>
            </a:fld>
            <a:endParaRPr lang="en-ID"/>
          </a:p>
        </p:txBody>
      </p:sp>
      <p:sp>
        <p:nvSpPr>
          <p:cNvPr id="6" name="Footer Placeholder 5">
            <a:extLst>
              <a:ext uri="{FF2B5EF4-FFF2-40B4-BE49-F238E27FC236}">
                <a16:creationId xmlns:a16="http://schemas.microsoft.com/office/drawing/2014/main" id="{E73315C2-497B-6629-6B5F-8FA0994A5B1C}"/>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52E00651-B117-F6B8-DC46-38DD675F39FF}"/>
              </a:ext>
            </a:extLst>
          </p:cNvPr>
          <p:cNvSpPr>
            <a:spLocks noGrp="1"/>
          </p:cNvSpPr>
          <p:nvPr>
            <p:ph type="sldNum" sz="quarter" idx="12"/>
          </p:nvPr>
        </p:nvSpPr>
        <p:spPr/>
        <p:txBody>
          <a:bodyPr/>
          <a:lstStyle/>
          <a:p>
            <a:fld id="{3D291C37-9B12-4960-8377-3BFE6DAC71CF}" type="slidenum">
              <a:rPr lang="en-ID" smtClean="0"/>
              <a:t>‹#›</a:t>
            </a:fld>
            <a:endParaRPr lang="en-ID"/>
          </a:p>
        </p:txBody>
      </p:sp>
    </p:spTree>
    <p:extLst>
      <p:ext uri="{BB962C8B-B14F-4D97-AF65-F5344CB8AC3E}">
        <p14:creationId xmlns:p14="http://schemas.microsoft.com/office/powerpoint/2010/main" val="2483501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EA59E26-4F13-2CD6-F79A-87F3DCF2D4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FFD0D6CE-C626-8318-8FA4-F828134881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083BB21C-90E8-E758-35AF-651F4F822A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97F476-9DA9-4C63-9C13-23AB6D022C13}" type="datetimeFigureOut">
              <a:rPr lang="en-ID" smtClean="0"/>
              <a:t>30/09/2025</a:t>
            </a:fld>
            <a:endParaRPr lang="en-ID"/>
          </a:p>
        </p:txBody>
      </p:sp>
      <p:sp>
        <p:nvSpPr>
          <p:cNvPr id="5" name="Footer Placeholder 4">
            <a:extLst>
              <a:ext uri="{FF2B5EF4-FFF2-40B4-BE49-F238E27FC236}">
                <a16:creationId xmlns:a16="http://schemas.microsoft.com/office/drawing/2014/main" id="{6222DC82-F6FF-8575-77CD-7DB05BFF75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43B9EE81-D58F-7C18-8317-E02A3EF725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291C37-9B12-4960-8377-3BFE6DAC71CF}" type="slidenum">
              <a:rPr lang="en-ID" smtClean="0"/>
              <a:t>‹#›</a:t>
            </a:fld>
            <a:endParaRPr lang="en-ID"/>
          </a:p>
        </p:txBody>
      </p:sp>
    </p:spTree>
    <p:extLst>
      <p:ext uri="{BB962C8B-B14F-4D97-AF65-F5344CB8AC3E}">
        <p14:creationId xmlns:p14="http://schemas.microsoft.com/office/powerpoint/2010/main" val="11775431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BCC3F-D352-6F6A-1F99-EB10207E56B6}"/>
              </a:ext>
            </a:extLst>
          </p:cNvPr>
          <p:cNvSpPr>
            <a:spLocks noGrp="1"/>
          </p:cNvSpPr>
          <p:nvPr>
            <p:ph type="ctrTitle"/>
          </p:nvPr>
        </p:nvSpPr>
        <p:spPr>
          <a:xfrm>
            <a:off x="1524000" y="152401"/>
            <a:ext cx="9144000" cy="2122714"/>
          </a:xfrm>
        </p:spPr>
        <p:txBody>
          <a:bodyPr>
            <a:normAutofit/>
          </a:bodyPr>
          <a:lstStyle/>
          <a:p>
            <a:r>
              <a:rPr lang="en-US" sz="5400" dirty="0"/>
              <a:t>RENCANA PEMBELAJARAN SEMESTER </a:t>
            </a:r>
            <a:endParaRPr lang="en-ID" sz="5400" dirty="0"/>
          </a:p>
        </p:txBody>
      </p:sp>
      <p:sp>
        <p:nvSpPr>
          <p:cNvPr id="3" name="Subtitle 2">
            <a:extLst>
              <a:ext uri="{FF2B5EF4-FFF2-40B4-BE49-F238E27FC236}">
                <a16:creationId xmlns:a16="http://schemas.microsoft.com/office/drawing/2014/main" id="{830E8C94-437A-F381-A3A5-4F0D502453C7}"/>
              </a:ext>
            </a:extLst>
          </p:cNvPr>
          <p:cNvSpPr>
            <a:spLocks noGrp="1"/>
          </p:cNvSpPr>
          <p:nvPr>
            <p:ph type="subTitle" idx="1"/>
          </p:nvPr>
        </p:nvSpPr>
        <p:spPr>
          <a:xfrm>
            <a:off x="1524000" y="2775857"/>
            <a:ext cx="9144000" cy="2481943"/>
          </a:xfrm>
        </p:spPr>
        <p:txBody>
          <a:bodyPr>
            <a:normAutofit/>
          </a:bodyPr>
          <a:lstStyle/>
          <a:p>
            <a:r>
              <a:rPr lang="en-US" sz="3200" dirty="0"/>
              <a:t>MATA KULIAH </a:t>
            </a:r>
          </a:p>
          <a:p>
            <a:r>
              <a:rPr lang="id-ID" sz="3200" b="1" dirty="0"/>
              <a:t>ETIKA PUBLIC RELATIONS</a:t>
            </a:r>
            <a:endParaRPr lang="en-ID" sz="3200" dirty="0"/>
          </a:p>
        </p:txBody>
      </p:sp>
    </p:spTree>
    <p:extLst>
      <p:ext uri="{BB962C8B-B14F-4D97-AF65-F5344CB8AC3E}">
        <p14:creationId xmlns:p14="http://schemas.microsoft.com/office/powerpoint/2010/main" val="878617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94C80-F998-E8E6-5DA5-B879FF38D47D}"/>
              </a:ext>
            </a:extLst>
          </p:cNvPr>
          <p:cNvSpPr>
            <a:spLocks noGrp="1"/>
          </p:cNvSpPr>
          <p:nvPr>
            <p:ph type="title"/>
          </p:nvPr>
        </p:nvSpPr>
        <p:spPr/>
        <p:txBody>
          <a:bodyPr/>
          <a:lstStyle/>
          <a:p>
            <a:pPr algn="ctr"/>
            <a:r>
              <a:rPr lang="id-ID" b="1" dirty="0"/>
              <a:t>Deskripsi Singkat </a:t>
            </a:r>
            <a:endParaRPr lang="en-ID" dirty="0"/>
          </a:p>
        </p:txBody>
      </p:sp>
      <p:sp>
        <p:nvSpPr>
          <p:cNvPr id="3" name="Content Placeholder 2">
            <a:extLst>
              <a:ext uri="{FF2B5EF4-FFF2-40B4-BE49-F238E27FC236}">
                <a16:creationId xmlns:a16="http://schemas.microsoft.com/office/drawing/2014/main" id="{F2521E04-D704-A6CF-1D07-8683AF5D8D28}"/>
              </a:ext>
            </a:extLst>
          </p:cNvPr>
          <p:cNvSpPr>
            <a:spLocks noGrp="1"/>
          </p:cNvSpPr>
          <p:nvPr>
            <p:ph idx="1"/>
          </p:nvPr>
        </p:nvSpPr>
        <p:spPr/>
        <p:txBody>
          <a:bodyPr/>
          <a:lstStyle/>
          <a:p>
            <a:pPr marL="0" indent="0">
              <a:buNone/>
            </a:pPr>
            <a:r>
              <a:rPr lang="en-US" dirty="0"/>
              <a:t>Mata </a:t>
            </a:r>
            <a:r>
              <a:rPr lang="en-US" dirty="0" err="1"/>
              <a:t>kuliah</a:t>
            </a:r>
            <a:r>
              <a:rPr lang="en-US" dirty="0"/>
              <a:t> Etika Public Relations </a:t>
            </a:r>
            <a:r>
              <a:rPr lang="en-US" dirty="0" err="1"/>
              <a:t>merupakan</a:t>
            </a:r>
            <a:r>
              <a:rPr lang="en-US" dirty="0"/>
              <a:t> </a:t>
            </a:r>
            <a:r>
              <a:rPr lang="en-US" dirty="0" err="1"/>
              <a:t>mata</a:t>
            </a:r>
            <a:r>
              <a:rPr lang="en-US" dirty="0"/>
              <a:t> </a:t>
            </a:r>
            <a:r>
              <a:rPr lang="en-US" dirty="0" err="1"/>
              <a:t>kuliah</a:t>
            </a:r>
            <a:r>
              <a:rPr lang="en-US" dirty="0"/>
              <a:t> yang </a:t>
            </a:r>
            <a:r>
              <a:rPr lang="en-US" dirty="0" err="1"/>
              <a:t>membahas</a:t>
            </a:r>
            <a:r>
              <a:rPr lang="en-US" dirty="0"/>
              <a:t> </a:t>
            </a:r>
            <a:r>
              <a:rPr lang="en-US" dirty="0" err="1"/>
              <a:t>tentang</a:t>
            </a:r>
            <a:r>
              <a:rPr lang="en-US" dirty="0"/>
              <a:t> </a:t>
            </a:r>
            <a:r>
              <a:rPr lang="en-US" dirty="0" err="1"/>
              <a:t>penerapan</a:t>
            </a:r>
            <a:r>
              <a:rPr lang="en-US" dirty="0"/>
              <a:t> </a:t>
            </a:r>
            <a:r>
              <a:rPr lang="en-US" dirty="0" err="1"/>
              <a:t>prinsip-prinsip</a:t>
            </a:r>
            <a:r>
              <a:rPr lang="en-US" dirty="0"/>
              <a:t> moral dan </a:t>
            </a:r>
            <a:r>
              <a:rPr lang="en-US" dirty="0" err="1"/>
              <a:t>nilai-nilai</a:t>
            </a:r>
            <a:r>
              <a:rPr lang="en-US" dirty="0"/>
              <a:t> </a:t>
            </a:r>
            <a:r>
              <a:rPr lang="en-US" dirty="0" err="1"/>
              <a:t>etika</a:t>
            </a:r>
            <a:r>
              <a:rPr lang="en-US" dirty="0"/>
              <a:t> </a:t>
            </a:r>
            <a:r>
              <a:rPr lang="en-US" dirty="0" err="1"/>
              <a:t>dalam</a:t>
            </a:r>
            <a:r>
              <a:rPr lang="en-US" dirty="0"/>
              <a:t> </a:t>
            </a:r>
            <a:r>
              <a:rPr lang="en-US" dirty="0" err="1"/>
              <a:t>praktik</a:t>
            </a:r>
            <a:r>
              <a:rPr lang="en-US" dirty="0"/>
              <a:t> </a:t>
            </a:r>
            <a:r>
              <a:rPr lang="en-US" dirty="0" err="1"/>
              <a:t>kerja</a:t>
            </a:r>
            <a:r>
              <a:rPr lang="en-US" dirty="0"/>
              <a:t> Public Relations.</a:t>
            </a:r>
          </a:p>
          <a:p>
            <a:pPr marL="0" indent="0">
              <a:buNone/>
            </a:pPr>
            <a:r>
              <a:rPr lang="en-US" dirty="0"/>
              <a:t>Tujuan </a:t>
            </a:r>
            <a:r>
              <a:rPr lang="en-US" dirty="0" err="1"/>
              <a:t>untuk</a:t>
            </a:r>
            <a:r>
              <a:rPr lang="en-US" dirty="0"/>
              <a:t> </a:t>
            </a:r>
            <a:r>
              <a:rPr lang="en-US" dirty="0" err="1"/>
              <a:t>memberikan</a:t>
            </a:r>
            <a:r>
              <a:rPr lang="en-US" dirty="0"/>
              <a:t> </a:t>
            </a:r>
            <a:r>
              <a:rPr lang="en-US" dirty="0" err="1"/>
              <a:t>pemahaman</a:t>
            </a:r>
            <a:r>
              <a:rPr lang="en-US" dirty="0"/>
              <a:t> </a:t>
            </a:r>
            <a:r>
              <a:rPr lang="en-US" dirty="0" err="1"/>
              <a:t>kepada</a:t>
            </a:r>
            <a:r>
              <a:rPr lang="en-US" dirty="0"/>
              <a:t> </a:t>
            </a:r>
            <a:r>
              <a:rPr lang="en-US" dirty="0" err="1"/>
              <a:t>mahasiswa</a:t>
            </a:r>
            <a:r>
              <a:rPr lang="en-US" dirty="0"/>
              <a:t> </a:t>
            </a:r>
            <a:r>
              <a:rPr lang="en-US" dirty="0" err="1"/>
              <a:t>tentang</a:t>
            </a:r>
            <a:r>
              <a:rPr lang="en-US" dirty="0"/>
              <a:t> </a:t>
            </a:r>
            <a:r>
              <a:rPr lang="en-US" dirty="0" err="1"/>
              <a:t>pentingnya</a:t>
            </a:r>
            <a:r>
              <a:rPr lang="en-US" dirty="0"/>
              <a:t> </a:t>
            </a:r>
            <a:r>
              <a:rPr lang="en-US" dirty="0" err="1"/>
              <a:t>perilaku</a:t>
            </a:r>
            <a:r>
              <a:rPr lang="en-US" dirty="0"/>
              <a:t> </a:t>
            </a:r>
            <a:r>
              <a:rPr lang="en-US" dirty="0" err="1"/>
              <a:t>etis</a:t>
            </a:r>
            <a:r>
              <a:rPr lang="en-US" dirty="0"/>
              <a:t> </a:t>
            </a:r>
            <a:r>
              <a:rPr lang="en-US" dirty="0" err="1"/>
              <a:t>dalam</a:t>
            </a:r>
            <a:r>
              <a:rPr lang="en-US" dirty="0"/>
              <a:t> </a:t>
            </a:r>
            <a:r>
              <a:rPr lang="en-US" dirty="0" err="1"/>
              <a:t>membangun</a:t>
            </a:r>
            <a:r>
              <a:rPr lang="en-US" dirty="0"/>
              <a:t> dan </a:t>
            </a:r>
            <a:r>
              <a:rPr lang="en-US" dirty="0" err="1"/>
              <a:t>menjaga</a:t>
            </a:r>
            <a:r>
              <a:rPr lang="en-US" dirty="0"/>
              <a:t> </a:t>
            </a:r>
            <a:r>
              <a:rPr lang="en-US" dirty="0" err="1"/>
              <a:t>reputasi</a:t>
            </a:r>
            <a:r>
              <a:rPr lang="en-US" dirty="0"/>
              <a:t> </a:t>
            </a:r>
            <a:r>
              <a:rPr lang="en-US" dirty="0" err="1"/>
              <a:t>organisasi</a:t>
            </a:r>
            <a:r>
              <a:rPr lang="en-US" dirty="0"/>
              <a:t> </a:t>
            </a:r>
            <a:r>
              <a:rPr lang="en-US" dirty="0" err="1"/>
              <a:t>serta</a:t>
            </a:r>
            <a:r>
              <a:rPr lang="en-US" dirty="0"/>
              <a:t> </a:t>
            </a:r>
            <a:r>
              <a:rPr lang="en-US" dirty="0" err="1"/>
              <a:t>hubungan</a:t>
            </a:r>
            <a:r>
              <a:rPr lang="en-US" dirty="0"/>
              <a:t> </a:t>
            </a:r>
            <a:r>
              <a:rPr lang="en-US" dirty="0" err="1"/>
              <a:t>baik</a:t>
            </a:r>
            <a:r>
              <a:rPr lang="en-US" dirty="0"/>
              <a:t> </a:t>
            </a:r>
            <a:r>
              <a:rPr lang="en-US" dirty="0" err="1"/>
              <a:t>dengan</a:t>
            </a:r>
            <a:r>
              <a:rPr lang="en-US" dirty="0"/>
              <a:t> </a:t>
            </a:r>
            <a:r>
              <a:rPr lang="en-US" dirty="0" err="1"/>
              <a:t>publik</a:t>
            </a:r>
            <a:r>
              <a:rPr lang="en-US" dirty="0"/>
              <a:t>.</a:t>
            </a:r>
            <a:endParaRPr lang="en-ID" dirty="0"/>
          </a:p>
        </p:txBody>
      </p:sp>
    </p:spTree>
    <p:extLst>
      <p:ext uri="{BB962C8B-B14F-4D97-AF65-F5344CB8AC3E}">
        <p14:creationId xmlns:p14="http://schemas.microsoft.com/office/powerpoint/2010/main" val="2459571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47A30-F5C7-62D6-229B-481E8470FBFC}"/>
              </a:ext>
            </a:extLst>
          </p:cNvPr>
          <p:cNvSpPr>
            <a:spLocks noGrp="1"/>
          </p:cNvSpPr>
          <p:nvPr>
            <p:ph type="title"/>
          </p:nvPr>
        </p:nvSpPr>
        <p:spPr/>
        <p:txBody>
          <a:bodyPr/>
          <a:lstStyle/>
          <a:p>
            <a:r>
              <a:rPr lang="en-US" b="1" dirty="0" err="1"/>
              <a:t>Capaian</a:t>
            </a:r>
            <a:r>
              <a:rPr lang="en-US" b="1" dirty="0"/>
              <a:t> </a:t>
            </a:r>
            <a:r>
              <a:rPr lang="en-US" b="1" dirty="0" err="1"/>
              <a:t>Pembelajaran</a:t>
            </a:r>
            <a:r>
              <a:rPr lang="en-US" b="1" dirty="0"/>
              <a:t> Mata </a:t>
            </a:r>
            <a:r>
              <a:rPr lang="en-US" b="1" dirty="0" err="1"/>
              <a:t>Kuliah</a:t>
            </a:r>
            <a:r>
              <a:rPr lang="en-US" b="1" dirty="0"/>
              <a:t> (CPMK)</a:t>
            </a:r>
            <a:endParaRPr lang="en-ID" dirty="0"/>
          </a:p>
        </p:txBody>
      </p:sp>
      <p:sp>
        <p:nvSpPr>
          <p:cNvPr id="3" name="Content Placeholder 2">
            <a:extLst>
              <a:ext uri="{FF2B5EF4-FFF2-40B4-BE49-F238E27FC236}">
                <a16:creationId xmlns:a16="http://schemas.microsoft.com/office/drawing/2014/main" id="{9C257193-B965-8FBB-F8BA-739307195711}"/>
              </a:ext>
            </a:extLst>
          </p:cNvPr>
          <p:cNvSpPr>
            <a:spLocks noGrp="1"/>
          </p:cNvSpPr>
          <p:nvPr>
            <p:ph idx="1"/>
          </p:nvPr>
        </p:nvSpPr>
        <p:spPr>
          <a:xfrm>
            <a:off x="838200" y="1273629"/>
            <a:ext cx="10515600" cy="4903334"/>
          </a:xfrm>
        </p:spPr>
        <p:txBody>
          <a:bodyPr>
            <a:normAutofit lnSpcReduction="10000"/>
          </a:bodyPr>
          <a:lstStyle/>
          <a:p>
            <a:pPr marL="514350" indent="-514350">
              <a:buAutoNum type="arabicPeriod"/>
            </a:pPr>
            <a:r>
              <a:rPr lang="en-US" dirty="0" err="1"/>
              <a:t>Menunjukkan</a:t>
            </a:r>
            <a:r>
              <a:rPr lang="en-US" dirty="0"/>
              <a:t> </a:t>
            </a:r>
            <a:r>
              <a:rPr lang="en-US" dirty="0" err="1"/>
              <a:t>sikap</a:t>
            </a:r>
            <a:r>
              <a:rPr lang="en-US" dirty="0"/>
              <a:t> </a:t>
            </a:r>
            <a:r>
              <a:rPr lang="en-US" dirty="0" err="1"/>
              <a:t>bertanggungjawab</a:t>
            </a:r>
            <a:r>
              <a:rPr lang="en-US" dirty="0"/>
              <a:t> </a:t>
            </a:r>
            <a:r>
              <a:rPr lang="en-US" dirty="0" err="1"/>
              <a:t>atas</a:t>
            </a:r>
            <a:r>
              <a:rPr lang="en-US" dirty="0"/>
              <a:t> </a:t>
            </a:r>
            <a:r>
              <a:rPr lang="en-US" dirty="0" err="1"/>
              <a:t>pekerjaan</a:t>
            </a:r>
            <a:r>
              <a:rPr lang="en-US" dirty="0"/>
              <a:t> di </a:t>
            </a:r>
            <a:r>
              <a:rPr lang="en-US" dirty="0" err="1"/>
              <a:t>bidang</a:t>
            </a:r>
            <a:r>
              <a:rPr lang="en-US" dirty="0"/>
              <a:t> </a:t>
            </a:r>
            <a:r>
              <a:rPr lang="en-US" dirty="0" err="1"/>
              <a:t>keahliannya</a:t>
            </a:r>
            <a:r>
              <a:rPr lang="en-US" dirty="0"/>
              <a:t> </a:t>
            </a:r>
            <a:r>
              <a:rPr lang="en-US" dirty="0" err="1"/>
              <a:t>secara</a:t>
            </a:r>
            <a:r>
              <a:rPr lang="en-US" dirty="0"/>
              <a:t> </a:t>
            </a:r>
            <a:r>
              <a:rPr lang="en-US" dirty="0" err="1"/>
              <a:t>mandiri</a:t>
            </a:r>
            <a:r>
              <a:rPr lang="id-ID" dirty="0"/>
              <a:t>.</a:t>
            </a:r>
            <a:endParaRPr lang="en-US" dirty="0"/>
          </a:p>
          <a:p>
            <a:pPr marL="514350" indent="-514350">
              <a:buAutoNum type="arabicPeriod"/>
            </a:pPr>
            <a:r>
              <a:rPr lang="id-ID" dirty="0"/>
              <a:t>Mampu mengkaji implikasi pengembangan atau implementasi ilmu pengetahuan dan teknologi yang memperhatikan dan menerapkan nilai humaniora sesuai dengan keahliannya berdasarkan kaidah, tata cara dan etika ilmiah dalam rangka menghasilkan solusi, gagasan, desain atau kritik seni</a:t>
            </a:r>
            <a:endParaRPr lang="en-US" dirty="0"/>
          </a:p>
          <a:p>
            <a:pPr marL="514350" indent="-514350">
              <a:buAutoNum type="arabicPeriod"/>
            </a:pPr>
            <a:r>
              <a:rPr lang="en-US" dirty="0" err="1"/>
              <a:t>Memiliki</a:t>
            </a:r>
            <a:r>
              <a:rPr lang="en-US" dirty="0"/>
              <a:t> </a:t>
            </a:r>
            <a:r>
              <a:rPr lang="en-US" dirty="0" err="1"/>
              <a:t>kemampuan</a:t>
            </a:r>
            <a:r>
              <a:rPr lang="en-US" dirty="0"/>
              <a:t> </a:t>
            </a:r>
            <a:r>
              <a:rPr lang="en-US" dirty="0" err="1"/>
              <a:t>untuk</a:t>
            </a:r>
            <a:r>
              <a:rPr lang="en-US" dirty="0"/>
              <a:t> </a:t>
            </a:r>
            <a:r>
              <a:rPr lang="en-US" dirty="0" err="1"/>
              <a:t>menganalisis</a:t>
            </a:r>
            <a:r>
              <a:rPr lang="en-US" dirty="0"/>
              <a:t> dan </a:t>
            </a:r>
            <a:r>
              <a:rPr lang="en-US" dirty="0" err="1"/>
              <a:t>menerapkan</a:t>
            </a:r>
            <a:r>
              <a:rPr lang="en-US" dirty="0"/>
              <a:t> </a:t>
            </a:r>
            <a:r>
              <a:rPr lang="en-US" dirty="0" err="1"/>
              <a:t>nilai-nilai</a:t>
            </a:r>
            <a:r>
              <a:rPr lang="en-US" dirty="0"/>
              <a:t> </a:t>
            </a:r>
            <a:r>
              <a:rPr lang="en-US" dirty="0" err="1"/>
              <a:t>etis</a:t>
            </a:r>
            <a:r>
              <a:rPr lang="en-US" dirty="0"/>
              <a:t> dan moral </a:t>
            </a:r>
            <a:r>
              <a:rPr lang="en-US" dirty="0" err="1"/>
              <a:t>dalam</a:t>
            </a:r>
            <a:r>
              <a:rPr lang="en-US" dirty="0"/>
              <a:t> </a:t>
            </a:r>
            <a:r>
              <a:rPr lang="en-US" dirty="0" err="1"/>
              <a:t>konteks</a:t>
            </a:r>
            <a:r>
              <a:rPr lang="en-US" dirty="0"/>
              <a:t> </a:t>
            </a:r>
            <a:r>
              <a:rPr lang="en-US" dirty="0" err="1"/>
              <a:t>komunikasi</a:t>
            </a:r>
            <a:endParaRPr lang="en-US" dirty="0"/>
          </a:p>
          <a:p>
            <a:pPr marL="514350" indent="-514350">
              <a:buAutoNum type="arabicPeriod"/>
            </a:pPr>
            <a:r>
              <a:rPr lang="en-US" dirty="0" err="1"/>
              <a:t>Menguasai</a:t>
            </a:r>
            <a:r>
              <a:rPr lang="en-US" dirty="0"/>
              <a:t> </a:t>
            </a:r>
            <a:r>
              <a:rPr lang="en-US" dirty="0" err="1"/>
              <a:t>konsep</a:t>
            </a:r>
            <a:r>
              <a:rPr lang="en-US" dirty="0"/>
              <a:t> </a:t>
            </a:r>
            <a:r>
              <a:rPr lang="en-US" dirty="0" err="1"/>
              <a:t>dasar</a:t>
            </a:r>
            <a:r>
              <a:rPr lang="en-US" dirty="0"/>
              <a:t> </a:t>
            </a:r>
            <a:r>
              <a:rPr lang="en-US" dirty="0" err="1"/>
              <a:t>komunikasi</a:t>
            </a:r>
            <a:r>
              <a:rPr lang="en-US" dirty="0"/>
              <a:t> </a:t>
            </a:r>
            <a:r>
              <a:rPr lang="en-US" dirty="0" err="1"/>
              <a:t>sebagai</a:t>
            </a:r>
            <a:r>
              <a:rPr lang="en-US" dirty="0"/>
              <a:t> </a:t>
            </a:r>
            <a:r>
              <a:rPr lang="en-US" dirty="0" err="1"/>
              <a:t>ilmu</a:t>
            </a:r>
            <a:r>
              <a:rPr lang="en-US" dirty="0"/>
              <a:t> dan </a:t>
            </a:r>
            <a:r>
              <a:rPr lang="en-US" dirty="0" err="1"/>
              <a:t>terapan</a:t>
            </a:r>
            <a:r>
              <a:rPr lang="en-US" dirty="0"/>
              <a:t> </a:t>
            </a:r>
            <a:r>
              <a:rPr lang="en-US" dirty="0" err="1"/>
              <a:t>ilmu</a:t>
            </a:r>
            <a:r>
              <a:rPr lang="en-US" dirty="0"/>
              <a:t> </a:t>
            </a:r>
            <a:r>
              <a:rPr lang="en-US" dirty="0" err="1"/>
              <a:t>komunikasi</a:t>
            </a:r>
            <a:r>
              <a:rPr lang="en-US" dirty="0"/>
              <a:t> </a:t>
            </a:r>
            <a:r>
              <a:rPr lang="en-US" dirty="0" err="1"/>
              <a:t>dalam</a:t>
            </a:r>
            <a:r>
              <a:rPr lang="en-US" dirty="0"/>
              <a:t> public relations </a:t>
            </a:r>
            <a:r>
              <a:rPr lang="en-US" dirty="0" err="1"/>
              <a:t>dengan</a:t>
            </a:r>
            <a:r>
              <a:rPr lang="en-US" dirty="0"/>
              <a:t> </a:t>
            </a:r>
            <a:r>
              <a:rPr lang="en-US" dirty="0" err="1"/>
              <a:t>kompetensi</a:t>
            </a:r>
            <a:r>
              <a:rPr lang="en-US" dirty="0"/>
              <a:t> yang </a:t>
            </a:r>
            <a:r>
              <a:rPr lang="en-US" dirty="0" err="1"/>
              <a:t>memadai</a:t>
            </a:r>
            <a:r>
              <a:rPr lang="en-US" dirty="0"/>
              <a:t>.</a:t>
            </a:r>
          </a:p>
          <a:p>
            <a:pPr marL="514350" indent="-514350">
              <a:buAutoNum type="arabicPeriod"/>
            </a:pPr>
            <a:endParaRPr lang="en-US" dirty="0"/>
          </a:p>
          <a:p>
            <a:pPr marL="514350" indent="-514350">
              <a:buAutoNum type="arabicPeriod"/>
            </a:pPr>
            <a:endParaRPr lang="en-US" dirty="0"/>
          </a:p>
          <a:p>
            <a:pPr marL="514350" indent="-514350">
              <a:buAutoNum type="arabicPeriod"/>
            </a:pPr>
            <a:endParaRPr lang="en-US" dirty="0"/>
          </a:p>
          <a:p>
            <a:pPr marL="514350" indent="-514350">
              <a:buAutoNum type="arabicPeriod"/>
            </a:pPr>
            <a:endParaRPr lang="en-ID" dirty="0"/>
          </a:p>
        </p:txBody>
      </p:sp>
    </p:spTree>
    <p:extLst>
      <p:ext uri="{BB962C8B-B14F-4D97-AF65-F5344CB8AC3E}">
        <p14:creationId xmlns:p14="http://schemas.microsoft.com/office/powerpoint/2010/main" val="438856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56DC7-C662-B01D-300E-5830DF5E404B}"/>
              </a:ext>
            </a:extLst>
          </p:cNvPr>
          <p:cNvSpPr>
            <a:spLocks noGrp="1"/>
          </p:cNvSpPr>
          <p:nvPr>
            <p:ph type="title"/>
          </p:nvPr>
        </p:nvSpPr>
        <p:spPr/>
        <p:txBody>
          <a:bodyPr/>
          <a:lstStyle/>
          <a:p>
            <a:pPr algn="ctr"/>
            <a:r>
              <a:rPr lang="en-US" b="1" dirty="0"/>
              <a:t>Bahan Kajian: </a:t>
            </a:r>
            <a:br>
              <a:rPr lang="en-ID" dirty="0"/>
            </a:br>
            <a:r>
              <a:rPr lang="en-US" b="1" dirty="0"/>
              <a:t>Materi </a:t>
            </a:r>
            <a:r>
              <a:rPr lang="en-US" b="1" dirty="0" err="1"/>
              <a:t>Pembelajaran</a:t>
            </a:r>
            <a:endParaRPr lang="en-ID" dirty="0"/>
          </a:p>
        </p:txBody>
      </p:sp>
      <p:graphicFrame>
        <p:nvGraphicFramePr>
          <p:cNvPr id="4" name="Content Placeholder 3">
            <a:extLst>
              <a:ext uri="{FF2B5EF4-FFF2-40B4-BE49-F238E27FC236}">
                <a16:creationId xmlns:a16="http://schemas.microsoft.com/office/drawing/2014/main" id="{57C2B6D3-56AE-119A-B208-E16FEFBE1963}"/>
              </a:ext>
            </a:extLst>
          </p:cNvPr>
          <p:cNvGraphicFramePr>
            <a:graphicFrameLocks noGrp="1"/>
          </p:cNvGraphicFramePr>
          <p:nvPr>
            <p:ph idx="1"/>
            <p:extLst>
              <p:ext uri="{D42A27DB-BD31-4B8C-83A1-F6EECF244321}">
                <p14:modId xmlns:p14="http://schemas.microsoft.com/office/powerpoint/2010/main" val="2823358880"/>
              </p:ext>
            </p:extLst>
          </p:nvPr>
        </p:nvGraphicFramePr>
        <p:xfrm>
          <a:off x="1589314" y="1687285"/>
          <a:ext cx="8979489" cy="4996542"/>
        </p:xfrm>
        <a:graphic>
          <a:graphicData uri="http://schemas.openxmlformats.org/drawingml/2006/table">
            <a:tbl>
              <a:tblPr firstRow="1" firstCol="1" bandRow="1"/>
              <a:tblGrid>
                <a:gridCol w="8979489">
                  <a:extLst>
                    <a:ext uri="{9D8B030D-6E8A-4147-A177-3AD203B41FA5}">
                      <a16:colId xmlns:a16="http://schemas.microsoft.com/office/drawing/2014/main" val="2145506673"/>
                    </a:ext>
                  </a:extLst>
                </a:gridCol>
              </a:tblGrid>
              <a:tr h="490489">
                <a:tc>
                  <a:txBody>
                    <a:bodyPr/>
                    <a:lstStyle/>
                    <a:p>
                      <a:endParaRPr lang="en-ID" sz="1400"/>
                    </a:p>
                  </a:txBody>
                  <a:tcPr marL="68580" marR="68580" marT="0" marB="0"/>
                </a:tc>
                <a:extLst>
                  <a:ext uri="{0D108BD9-81ED-4DB2-BD59-A6C34878D82A}">
                    <a16:rowId xmlns:a16="http://schemas.microsoft.com/office/drawing/2014/main" val="1700730932"/>
                  </a:ext>
                </a:extLst>
              </a:tr>
              <a:tr h="388540">
                <a:tc>
                  <a:txBody>
                    <a:bodyPr/>
                    <a:lstStyle/>
                    <a:p>
                      <a:pPr marL="0" marR="66675" lvl="0" indent="0" algn="just">
                        <a:lnSpc>
                          <a:spcPct val="117000"/>
                        </a:lnSpc>
                        <a:spcBef>
                          <a:spcPts val="20"/>
                        </a:spcBef>
                        <a:buFont typeface="+mj-lt"/>
                        <a:buNone/>
                      </a:pPr>
                      <a:r>
                        <a:rPr lang="en-AU" sz="1400" spc="5" dirty="0" err="1">
                          <a:effectLst/>
                        </a:rPr>
                        <a:t>Prinsip</a:t>
                      </a:r>
                      <a:r>
                        <a:rPr lang="id-ID" sz="1400" spc="5" dirty="0">
                          <a:effectLst/>
                        </a:rPr>
                        <a:t>-prinsip</a:t>
                      </a:r>
                      <a:r>
                        <a:rPr lang="en-AU" sz="1400" spc="5" dirty="0">
                          <a:effectLst/>
                        </a:rPr>
                        <a:t> </a:t>
                      </a:r>
                      <a:r>
                        <a:rPr lang="en-AU" sz="1400" spc="5" dirty="0" err="1">
                          <a:effectLst/>
                        </a:rPr>
                        <a:t>dasar</a:t>
                      </a:r>
                      <a:r>
                        <a:rPr lang="en-AU" sz="1400" spc="5" dirty="0">
                          <a:effectLst/>
                        </a:rPr>
                        <a:t> PR</a:t>
                      </a:r>
                      <a:endParaRPr lang="en-ID"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19629221"/>
                  </a:ext>
                </a:extLst>
              </a:tr>
              <a:tr h="388540">
                <a:tc>
                  <a:txBody>
                    <a:bodyPr/>
                    <a:lstStyle/>
                    <a:p>
                      <a:pPr marL="0" lvl="0" indent="0" algn="just">
                        <a:lnSpc>
                          <a:spcPts val="1300"/>
                        </a:lnSpc>
                        <a:buFont typeface="+mj-lt"/>
                        <a:buNone/>
                      </a:pPr>
                      <a:r>
                        <a:rPr lang="en-AU" sz="1400" dirty="0" err="1">
                          <a:effectLst/>
                        </a:rPr>
                        <a:t>Definisi</a:t>
                      </a:r>
                      <a:r>
                        <a:rPr lang="en-AU" sz="1400" dirty="0">
                          <a:effectLst/>
                        </a:rPr>
                        <a:t> Etika dan </a:t>
                      </a:r>
                      <a:r>
                        <a:rPr lang="en-AU" sz="1400" dirty="0" err="1">
                          <a:effectLst/>
                        </a:rPr>
                        <a:t>memahami</a:t>
                      </a:r>
                      <a:r>
                        <a:rPr lang="en-AU" sz="1400" dirty="0">
                          <a:effectLst/>
                        </a:rPr>
                        <a:t> </a:t>
                      </a:r>
                      <a:r>
                        <a:rPr lang="en-AU" sz="1400" dirty="0" err="1">
                          <a:effectLst/>
                        </a:rPr>
                        <a:t>Aksiologi</a:t>
                      </a:r>
                      <a:r>
                        <a:rPr lang="en-AU" sz="1400" dirty="0">
                          <a:effectLst/>
                        </a:rPr>
                        <a:t> </a:t>
                      </a:r>
                      <a:r>
                        <a:rPr lang="en-AU" sz="1400" dirty="0" err="1">
                          <a:effectLst/>
                        </a:rPr>
                        <a:t>untuk</a:t>
                      </a:r>
                      <a:r>
                        <a:rPr lang="en-AU" sz="1400" dirty="0">
                          <a:effectLst/>
                        </a:rPr>
                        <a:t> </a:t>
                      </a:r>
                      <a:r>
                        <a:rPr lang="en-AU" sz="1400" dirty="0" err="1">
                          <a:effectLst/>
                        </a:rPr>
                        <a:t>melihat</a:t>
                      </a:r>
                      <a:r>
                        <a:rPr lang="en-AU" sz="1400" dirty="0">
                          <a:effectLst/>
                        </a:rPr>
                        <a:t> </a:t>
                      </a:r>
                      <a:r>
                        <a:rPr lang="en-AU" sz="1400" dirty="0" err="1">
                          <a:effectLst/>
                        </a:rPr>
                        <a:t>sudut</a:t>
                      </a:r>
                      <a:r>
                        <a:rPr lang="en-AU" sz="1400" dirty="0">
                          <a:effectLst/>
                        </a:rPr>
                        <a:t> </a:t>
                      </a:r>
                      <a:r>
                        <a:rPr lang="en-AU" sz="1400" dirty="0" err="1">
                          <a:effectLst/>
                        </a:rPr>
                        <a:t>pandang</a:t>
                      </a:r>
                      <a:r>
                        <a:rPr lang="en-AU" sz="1400" dirty="0">
                          <a:effectLst/>
                        </a:rPr>
                        <a:t> </a:t>
                      </a:r>
                      <a:r>
                        <a:rPr lang="en-AU" sz="1400" dirty="0" err="1">
                          <a:effectLst/>
                        </a:rPr>
                        <a:t>nilai</a:t>
                      </a:r>
                      <a:endParaRPr lang="en-ID"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902349"/>
                  </a:ext>
                </a:extLst>
              </a:tr>
              <a:tr h="388540">
                <a:tc>
                  <a:txBody>
                    <a:bodyPr/>
                    <a:lstStyle/>
                    <a:p>
                      <a:pPr marL="0" marR="57150" lvl="0" indent="0" algn="just">
                        <a:lnSpc>
                          <a:spcPct val="107000"/>
                        </a:lnSpc>
                        <a:spcBef>
                          <a:spcPts val="15"/>
                        </a:spcBef>
                        <a:buFont typeface="+mj-lt"/>
                        <a:buNone/>
                      </a:pPr>
                      <a:r>
                        <a:rPr lang="id-ID" sz="1400" dirty="0">
                          <a:effectLst/>
                        </a:rPr>
                        <a:t>Konsepsi tentang ilmu, teori dan teori komunikasi </a:t>
                      </a:r>
                      <a:endParaRPr lang="en-ID"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83867564"/>
                  </a:ext>
                </a:extLst>
              </a:tr>
              <a:tr h="620653">
                <a:tc>
                  <a:txBody>
                    <a:bodyPr/>
                    <a:lstStyle/>
                    <a:p>
                      <a:pPr marL="0" lvl="0" indent="0">
                        <a:lnSpc>
                          <a:spcPct val="107000"/>
                        </a:lnSpc>
                        <a:buFont typeface="+mj-lt"/>
                        <a:buNone/>
                      </a:pPr>
                      <a:r>
                        <a:rPr lang="en-AU" sz="1400" dirty="0">
                          <a:effectLst/>
                        </a:rPr>
                        <a:t>Nilai dan </a:t>
                      </a:r>
                      <a:r>
                        <a:rPr lang="en-AU" sz="1400" dirty="0" err="1">
                          <a:effectLst/>
                        </a:rPr>
                        <a:t>kebaikan</a:t>
                      </a:r>
                      <a:r>
                        <a:rPr lang="en-AU" sz="1400" dirty="0">
                          <a:effectLst/>
                        </a:rPr>
                        <a:t> </a:t>
                      </a:r>
                      <a:r>
                        <a:rPr lang="en-AU" sz="1400" dirty="0" err="1">
                          <a:effectLst/>
                        </a:rPr>
                        <a:t>profesi</a:t>
                      </a:r>
                      <a:r>
                        <a:rPr lang="en-AU" sz="1400" dirty="0">
                          <a:effectLst/>
                        </a:rPr>
                        <a:t> Public Relations </a:t>
                      </a:r>
                      <a:r>
                        <a:rPr lang="en-AU" sz="1400" dirty="0" err="1">
                          <a:effectLst/>
                        </a:rPr>
                        <a:t>sebagai</a:t>
                      </a:r>
                      <a:r>
                        <a:rPr lang="en-AU" sz="1400" dirty="0">
                          <a:effectLst/>
                        </a:rPr>
                        <a:t> </a:t>
                      </a:r>
                      <a:r>
                        <a:rPr lang="en-AU" sz="1400" dirty="0" err="1">
                          <a:effectLst/>
                        </a:rPr>
                        <a:t>representasi</a:t>
                      </a:r>
                      <a:r>
                        <a:rPr lang="en-AU" sz="1400" dirty="0">
                          <a:effectLst/>
                        </a:rPr>
                        <a:t> </a:t>
                      </a:r>
                      <a:r>
                        <a:rPr lang="en-AU" sz="1400" dirty="0" err="1">
                          <a:effectLst/>
                        </a:rPr>
                        <a:t>organisasi</a:t>
                      </a:r>
                      <a:r>
                        <a:rPr lang="en-AU" sz="1400" dirty="0">
                          <a:effectLst/>
                        </a:rPr>
                        <a:t> </a:t>
                      </a:r>
                      <a:r>
                        <a:rPr lang="en-AU" sz="1400" dirty="0" err="1">
                          <a:effectLst/>
                        </a:rPr>
                        <a:t>serta</a:t>
                      </a:r>
                      <a:r>
                        <a:rPr lang="en-AU" sz="1400" dirty="0">
                          <a:effectLst/>
                        </a:rPr>
                        <a:t> </a:t>
                      </a:r>
                      <a:r>
                        <a:rPr lang="en-AU" sz="1400" dirty="0" err="1">
                          <a:effectLst/>
                        </a:rPr>
                        <a:t>hak</a:t>
                      </a:r>
                      <a:r>
                        <a:rPr lang="en-AU" sz="1400" dirty="0">
                          <a:effectLst/>
                        </a:rPr>
                        <a:t> dan </a:t>
                      </a:r>
                      <a:r>
                        <a:rPr lang="en-AU" sz="1400" dirty="0" err="1">
                          <a:effectLst/>
                        </a:rPr>
                        <a:t>tanggung</a:t>
                      </a:r>
                      <a:r>
                        <a:rPr lang="en-AU" sz="1400" dirty="0">
                          <a:effectLst/>
                        </a:rPr>
                        <a:t> </a:t>
                      </a:r>
                      <a:r>
                        <a:rPr lang="en-AU" sz="1400" dirty="0" err="1">
                          <a:effectLst/>
                        </a:rPr>
                        <a:t>jawab</a:t>
                      </a:r>
                      <a:r>
                        <a:rPr lang="en-AU" sz="1400" dirty="0">
                          <a:effectLst/>
                        </a:rPr>
                        <a:t> yang </a:t>
                      </a:r>
                      <a:r>
                        <a:rPr lang="en-AU" sz="1400" dirty="0" err="1">
                          <a:effectLst/>
                        </a:rPr>
                        <a:t>diemban</a:t>
                      </a:r>
                      <a:r>
                        <a:rPr lang="en-AU" sz="1400" dirty="0">
                          <a:effectLst/>
                        </a:rPr>
                        <a:t> </a:t>
                      </a:r>
                      <a:r>
                        <a:rPr lang="en-AU" sz="1400" dirty="0" err="1">
                          <a:effectLst/>
                        </a:rPr>
                        <a:t>praktisi</a:t>
                      </a:r>
                      <a:r>
                        <a:rPr lang="en-AU" sz="1400" dirty="0">
                          <a:effectLst/>
                        </a:rPr>
                        <a:t> PR </a:t>
                      </a:r>
                      <a:r>
                        <a:rPr lang="en-AU" sz="1400" dirty="0" err="1">
                          <a:effectLst/>
                        </a:rPr>
                        <a:t>bagi</a:t>
                      </a:r>
                      <a:r>
                        <a:rPr lang="en-AU" sz="1400" dirty="0">
                          <a:effectLst/>
                        </a:rPr>
                        <a:t> </a:t>
                      </a:r>
                      <a:r>
                        <a:rPr lang="en-AU" sz="1400" dirty="0" err="1">
                          <a:effectLst/>
                        </a:rPr>
                        <a:t>kebaikan</a:t>
                      </a:r>
                      <a:r>
                        <a:rPr lang="en-AU" sz="1400" dirty="0">
                          <a:effectLst/>
                        </a:rPr>
                        <a:t> </a:t>
                      </a:r>
                      <a:r>
                        <a:rPr lang="en-AU" sz="1400" dirty="0" err="1">
                          <a:effectLst/>
                        </a:rPr>
                        <a:t>diri</a:t>
                      </a:r>
                      <a:r>
                        <a:rPr lang="en-AU" sz="1400" dirty="0">
                          <a:effectLst/>
                        </a:rPr>
                        <a:t> dan </a:t>
                      </a:r>
                      <a:r>
                        <a:rPr lang="en-AU" sz="1400" dirty="0" err="1">
                          <a:effectLst/>
                        </a:rPr>
                        <a:t>lembaga</a:t>
                      </a:r>
                      <a:r>
                        <a:rPr lang="en-AU" sz="1400" dirty="0">
                          <a:effectLst/>
                        </a:rPr>
                        <a:t>. </a:t>
                      </a:r>
                      <a:endParaRPr lang="en-ID"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55495564"/>
                  </a:ext>
                </a:extLst>
              </a:tr>
              <a:tr h="388540">
                <a:tc>
                  <a:txBody>
                    <a:bodyPr/>
                    <a:lstStyle/>
                    <a:p>
                      <a:pPr marL="0" marR="57150" lvl="0" indent="0" algn="just">
                        <a:lnSpc>
                          <a:spcPct val="107000"/>
                        </a:lnSpc>
                        <a:spcBef>
                          <a:spcPts val="15"/>
                        </a:spcBef>
                        <a:buFont typeface="+mj-lt"/>
                        <a:buNone/>
                      </a:pPr>
                      <a:r>
                        <a:rPr lang="en-AU" sz="1400" dirty="0" err="1">
                          <a:effectLst/>
                        </a:rPr>
                        <a:t>Mengkritik</a:t>
                      </a:r>
                      <a:r>
                        <a:rPr lang="en-AU" sz="1400" dirty="0">
                          <a:effectLst/>
                        </a:rPr>
                        <a:t> </a:t>
                      </a:r>
                      <a:r>
                        <a:rPr lang="en-AU" sz="1400" dirty="0" err="1">
                          <a:effectLst/>
                        </a:rPr>
                        <a:t>sebuah</a:t>
                      </a:r>
                      <a:r>
                        <a:rPr lang="en-AU" sz="1400" dirty="0">
                          <a:effectLst/>
                        </a:rPr>
                        <a:t> </a:t>
                      </a:r>
                      <a:r>
                        <a:rPr lang="en-AU" sz="1400" dirty="0" err="1">
                          <a:effectLst/>
                        </a:rPr>
                        <a:t>kasus</a:t>
                      </a:r>
                      <a:r>
                        <a:rPr lang="en-AU" sz="1400" dirty="0">
                          <a:effectLst/>
                        </a:rPr>
                        <a:t> yang </a:t>
                      </a:r>
                      <a:r>
                        <a:rPr lang="en-AU" sz="1400" dirty="0" err="1">
                          <a:effectLst/>
                        </a:rPr>
                        <a:t>berkaitan</a:t>
                      </a:r>
                      <a:r>
                        <a:rPr lang="en-AU" sz="1400" dirty="0">
                          <a:effectLst/>
                        </a:rPr>
                        <a:t> </a:t>
                      </a:r>
                      <a:r>
                        <a:rPr lang="en-AU" sz="1400" dirty="0" err="1">
                          <a:effectLst/>
                        </a:rPr>
                        <a:t>dengan</a:t>
                      </a:r>
                      <a:r>
                        <a:rPr lang="en-AU" sz="1400" dirty="0">
                          <a:effectLst/>
                        </a:rPr>
                        <a:t> </a:t>
                      </a:r>
                      <a:r>
                        <a:rPr lang="en-AU" sz="1400" dirty="0" err="1">
                          <a:effectLst/>
                        </a:rPr>
                        <a:t>standar</a:t>
                      </a:r>
                      <a:r>
                        <a:rPr lang="en-AU" sz="1400" dirty="0">
                          <a:effectLst/>
                        </a:rPr>
                        <a:t> </a:t>
                      </a:r>
                      <a:r>
                        <a:rPr lang="en-AU" sz="1400" dirty="0" err="1">
                          <a:effectLst/>
                        </a:rPr>
                        <a:t>etika</a:t>
                      </a:r>
                      <a:r>
                        <a:rPr lang="en-AU" sz="1400" dirty="0">
                          <a:effectLst/>
                        </a:rPr>
                        <a:t>, </a:t>
                      </a:r>
                      <a:r>
                        <a:rPr lang="en-AU" sz="1400" dirty="0" err="1">
                          <a:effectLst/>
                        </a:rPr>
                        <a:t>peraturan</a:t>
                      </a:r>
                      <a:r>
                        <a:rPr lang="en-AU" sz="1400" dirty="0">
                          <a:effectLst/>
                        </a:rPr>
                        <a:t> dan </a:t>
                      </a:r>
                      <a:r>
                        <a:rPr lang="en-AU" sz="1400" dirty="0" err="1">
                          <a:effectLst/>
                        </a:rPr>
                        <a:t>hukum</a:t>
                      </a:r>
                      <a:r>
                        <a:rPr lang="en-AU" sz="1400" dirty="0">
                          <a:effectLst/>
                        </a:rPr>
                        <a:t> (2) </a:t>
                      </a:r>
                      <a:endParaRPr lang="en-ID"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90283667"/>
                  </a:ext>
                </a:extLst>
              </a:tr>
              <a:tr h="388540">
                <a:tc>
                  <a:txBody>
                    <a:bodyPr/>
                    <a:lstStyle/>
                    <a:p>
                      <a:pPr marL="0" marR="57150" lvl="0" indent="0" algn="just">
                        <a:lnSpc>
                          <a:spcPct val="107000"/>
                        </a:lnSpc>
                        <a:spcBef>
                          <a:spcPts val="15"/>
                        </a:spcBef>
                        <a:buFont typeface="+mj-lt"/>
                        <a:buNone/>
                      </a:pPr>
                      <a:r>
                        <a:rPr lang="en-US" sz="1400" spc="5" dirty="0" err="1">
                          <a:effectLst/>
                        </a:rPr>
                        <a:t>Perfomance</a:t>
                      </a:r>
                      <a:r>
                        <a:rPr lang="en-US" sz="1400" spc="5" dirty="0">
                          <a:effectLst/>
                        </a:rPr>
                        <a:t> </a:t>
                      </a:r>
                      <a:r>
                        <a:rPr lang="en-US" sz="1400" spc="5" dirty="0" err="1">
                          <a:effectLst/>
                        </a:rPr>
                        <a:t>kelompok</a:t>
                      </a:r>
                      <a:r>
                        <a:rPr lang="en-US" sz="1400" spc="5" dirty="0">
                          <a:effectLst/>
                        </a:rPr>
                        <a:t> </a:t>
                      </a:r>
                      <a:r>
                        <a:rPr lang="en-US" sz="1400" spc="5" dirty="0" err="1">
                          <a:effectLst/>
                        </a:rPr>
                        <a:t>dengan</a:t>
                      </a:r>
                      <a:r>
                        <a:rPr lang="en-US" sz="1400" spc="5" dirty="0">
                          <a:effectLst/>
                        </a:rPr>
                        <a:t> </a:t>
                      </a:r>
                      <a:r>
                        <a:rPr lang="en-US" sz="1400" spc="5" dirty="0" err="1">
                          <a:effectLst/>
                        </a:rPr>
                        <a:t>presentasi</a:t>
                      </a:r>
                      <a:r>
                        <a:rPr lang="en-US" sz="1400" spc="5" dirty="0">
                          <a:effectLst/>
                        </a:rPr>
                        <a:t> PR</a:t>
                      </a:r>
                      <a:endParaRPr lang="en-ID"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35602072"/>
                  </a:ext>
                </a:extLst>
              </a:tr>
              <a:tr h="388540">
                <a:tc>
                  <a:txBody>
                    <a:bodyPr/>
                    <a:lstStyle/>
                    <a:p>
                      <a:pPr marL="0" marR="57150" lvl="0" indent="0" algn="just">
                        <a:lnSpc>
                          <a:spcPct val="107000"/>
                        </a:lnSpc>
                        <a:spcBef>
                          <a:spcPts val="15"/>
                        </a:spcBef>
                        <a:buFont typeface="+mj-lt"/>
                        <a:buNone/>
                      </a:pPr>
                      <a:r>
                        <a:rPr lang="en-AU" sz="1400" spc="5" dirty="0">
                          <a:effectLst/>
                        </a:rPr>
                        <a:t>Arti </a:t>
                      </a:r>
                      <a:r>
                        <a:rPr lang="en-AU" sz="1400" spc="5" dirty="0" err="1">
                          <a:effectLst/>
                        </a:rPr>
                        <a:t>profesi</a:t>
                      </a:r>
                      <a:r>
                        <a:rPr lang="en-AU" sz="1400" spc="5" dirty="0">
                          <a:effectLst/>
                        </a:rPr>
                        <a:t>, professional, PR Professional, </a:t>
                      </a:r>
                      <a:r>
                        <a:rPr lang="en-AU" sz="1400" spc="5" dirty="0" err="1">
                          <a:effectLst/>
                        </a:rPr>
                        <a:t>serta</a:t>
                      </a:r>
                      <a:r>
                        <a:rPr lang="en-AU" sz="1400" spc="5" dirty="0">
                          <a:effectLst/>
                        </a:rPr>
                        <a:t> </a:t>
                      </a:r>
                      <a:r>
                        <a:rPr lang="en-AU" sz="1400" spc="5" dirty="0" err="1">
                          <a:effectLst/>
                        </a:rPr>
                        <a:t>konsep</a:t>
                      </a:r>
                      <a:r>
                        <a:rPr lang="en-AU" sz="1400" spc="5" dirty="0">
                          <a:effectLst/>
                        </a:rPr>
                        <a:t> </a:t>
                      </a:r>
                      <a:r>
                        <a:rPr lang="en-AU" sz="1400" spc="5" dirty="0" err="1">
                          <a:effectLst/>
                        </a:rPr>
                        <a:t>etika</a:t>
                      </a:r>
                      <a:r>
                        <a:rPr lang="en-AU" sz="1400" spc="5" dirty="0">
                          <a:effectLst/>
                        </a:rPr>
                        <a:t> </a:t>
                      </a:r>
                      <a:r>
                        <a:rPr lang="en-AU" sz="1400" spc="5" dirty="0" err="1">
                          <a:effectLst/>
                        </a:rPr>
                        <a:t>profesi</a:t>
                      </a:r>
                      <a:r>
                        <a:rPr lang="en-AU" sz="1400" spc="5" dirty="0">
                          <a:effectLst/>
                        </a:rPr>
                        <a:t> </a:t>
                      </a:r>
                      <a:endParaRPr lang="en-ID"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3070370"/>
                  </a:ext>
                </a:extLst>
              </a:tr>
              <a:tr h="388540">
                <a:tc>
                  <a:txBody>
                    <a:bodyPr/>
                    <a:lstStyle/>
                    <a:p>
                      <a:pPr marL="0" marR="57150" lvl="0" indent="0" algn="just">
                        <a:lnSpc>
                          <a:spcPct val="107000"/>
                        </a:lnSpc>
                        <a:spcBef>
                          <a:spcPts val="15"/>
                        </a:spcBef>
                        <a:buFont typeface="+mj-lt"/>
                        <a:buNone/>
                      </a:pPr>
                      <a:r>
                        <a:rPr lang="en-US" sz="1400" spc="5" dirty="0">
                          <a:effectLst/>
                        </a:rPr>
                        <a:t>Kode </a:t>
                      </a:r>
                      <a:r>
                        <a:rPr lang="en-US" sz="1400" spc="5" dirty="0" err="1">
                          <a:effectLst/>
                        </a:rPr>
                        <a:t>Etik</a:t>
                      </a:r>
                      <a:r>
                        <a:rPr lang="en-US" sz="1400" spc="5" dirty="0">
                          <a:effectLst/>
                        </a:rPr>
                        <a:t> </a:t>
                      </a:r>
                      <a:r>
                        <a:rPr lang="en-US" sz="1400" spc="5" dirty="0" err="1">
                          <a:effectLst/>
                        </a:rPr>
                        <a:t>Profesi</a:t>
                      </a:r>
                      <a:r>
                        <a:rPr lang="en-US" sz="1400" spc="5" dirty="0">
                          <a:effectLst/>
                        </a:rPr>
                        <a:t> dan </a:t>
                      </a:r>
                      <a:r>
                        <a:rPr lang="en-US" sz="1400" spc="5" dirty="0" err="1">
                          <a:effectLst/>
                        </a:rPr>
                        <a:t>berbagai</a:t>
                      </a:r>
                      <a:r>
                        <a:rPr lang="en-US" sz="1400" spc="5" dirty="0">
                          <a:effectLst/>
                        </a:rPr>
                        <a:t> </a:t>
                      </a:r>
                      <a:r>
                        <a:rPr lang="en-US" sz="1400" spc="5" dirty="0" err="1">
                          <a:effectLst/>
                        </a:rPr>
                        <a:t>ruang</a:t>
                      </a:r>
                      <a:r>
                        <a:rPr lang="en-US" sz="1400" spc="5" dirty="0">
                          <a:effectLst/>
                        </a:rPr>
                        <a:t> </a:t>
                      </a:r>
                      <a:r>
                        <a:rPr lang="en-US" sz="1400" spc="5" dirty="0" err="1">
                          <a:effectLst/>
                        </a:rPr>
                        <a:t>lingkup</a:t>
                      </a:r>
                      <a:r>
                        <a:rPr lang="en-US" sz="1400" spc="5" dirty="0">
                          <a:effectLst/>
                        </a:rPr>
                        <a:t> </a:t>
                      </a:r>
                      <a:r>
                        <a:rPr lang="en-US" sz="1400" spc="5" dirty="0" err="1">
                          <a:effectLst/>
                        </a:rPr>
                        <a:t>kajiannya</a:t>
                      </a:r>
                      <a:r>
                        <a:rPr lang="en-US" sz="1400" dirty="0">
                          <a:effectLst/>
                        </a:rPr>
                        <a:t> </a:t>
                      </a:r>
                      <a:endParaRPr lang="en-ID"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09476716"/>
                  </a:ext>
                </a:extLst>
              </a:tr>
              <a:tr h="388540">
                <a:tc>
                  <a:txBody>
                    <a:bodyPr/>
                    <a:lstStyle/>
                    <a:p>
                      <a:pPr marL="0" marR="57150" lvl="0" indent="0" algn="just">
                        <a:lnSpc>
                          <a:spcPct val="107000"/>
                        </a:lnSpc>
                        <a:spcBef>
                          <a:spcPts val="15"/>
                        </a:spcBef>
                        <a:buFont typeface="+mj-lt"/>
                        <a:buNone/>
                      </a:pPr>
                      <a:r>
                        <a:rPr lang="id-ID" sz="1400" dirty="0">
                          <a:effectLst/>
                        </a:rPr>
                        <a:t>Etika E-PR dan ruang lingkup kajiannya. </a:t>
                      </a:r>
                      <a:endParaRPr lang="en-ID"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64843752"/>
                  </a:ext>
                </a:extLst>
              </a:tr>
              <a:tr h="388540">
                <a:tc>
                  <a:txBody>
                    <a:bodyPr/>
                    <a:lstStyle/>
                    <a:p>
                      <a:pPr marL="0" marR="39370" lvl="0" indent="0">
                        <a:lnSpc>
                          <a:spcPct val="107000"/>
                        </a:lnSpc>
                        <a:spcBef>
                          <a:spcPts val="15"/>
                        </a:spcBef>
                        <a:buFont typeface="+mj-lt"/>
                        <a:buNone/>
                      </a:pPr>
                      <a:r>
                        <a:rPr lang="id-ID" sz="1400" dirty="0">
                          <a:effectLst/>
                        </a:rPr>
                        <a:t>Etika E-PR ditinjau dari penggunaan new media. </a:t>
                      </a:r>
                      <a:endParaRPr lang="en-ID"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40253203"/>
                  </a:ext>
                </a:extLst>
              </a:tr>
              <a:tr h="388540">
                <a:tc>
                  <a:txBody>
                    <a:bodyPr/>
                    <a:lstStyle/>
                    <a:p>
                      <a:pPr marL="0" marR="57150" lvl="0" indent="0" algn="just">
                        <a:lnSpc>
                          <a:spcPct val="107000"/>
                        </a:lnSpc>
                        <a:spcBef>
                          <a:spcPts val="15"/>
                        </a:spcBef>
                        <a:buFont typeface="+mj-lt"/>
                        <a:buNone/>
                      </a:pPr>
                      <a:r>
                        <a:rPr lang="en-AU" sz="1400" dirty="0" err="1">
                          <a:effectLst/>
                        </a:rPr>
                        <a:t>Aktivitas</a:t>
                      </a:r>
                      <a:r>
                        <a:rPr lang="en-AU" sz="1400" dirty="0">
                          <a:effectLst/>
                        </a:rPr>
                        <a:t> PR </a:t>
                      </a:r>
                      <a:r>
                        <a:rPr lang="en-AU" sz="1400" dirty="0" err="1">
                          <a:effectLst/>
                        </a:rPr>
                        <a:t>baik</a:t>
                      </a:r>
                      <a:r>
                        <a:rPr lang="en-AU" sz="1400" dirty="0">
                          <a:effectLst/>
                        </a:rPr>
                        <a:t> </a:t>
                      </a:r>
                      <a:r>
                        <a:rPr lang="en-AU" sz="1400" dirty="0" err="1">
                          <a:effectLst/>
                        </a:rPr>
                        <a:t>berupa</a:t>
                      </a:r>
                      <a:r>
                        <a:rPr lang="en-AU" sz="1400" dirty="0">
                          <a:effectLst/>
                        </a:rPr>
                        <a:t> tulisan </a:t>
                      </a:r>
                      <a:r>
                        <a:rPr lang="en-AU" sz="1400" dirty="0" err="1">
                          <a:effectLst/>
                        </a:rPr>
                        <a:t>maupun</a:t>
                      </a:r>
                      <a:r>
                        <a:rPr lang="en-AU" sz="1400" dirty="0">
                          <a:effectLst/>
                        </a:rPr>
                        <a:t> </a:t>
                      </a:r>
                      <a:r>
                        <a:rPr lang="en-AU" sz="1400" dirty="0" err="1">
                          <a:effectLst/>
                        </a:rPr>
                        <a:t>penyampaian</a:t>
                      </a:r>
                      <a:r>
                        <a:rPr lang="en-AU" sz="1400" dirty="0">
                          <a:effectLst/>
                        </a:rPr>
                        <a:t> </a:t>
                      </a:r>
                      <a:r>
                        <a:rPr lang="en-AU" sz="1400" dirty="0" err="1">
                          <a:effectLst/>
                        </a:rPr>
                        <a:t>lisa</a:t>
                      </a:r>
                      <a:r>
                        <a:rPr lang="id-ID" sz="1400" dirty="0">
                          <a:effectLst/>
                        </a:rPr>
                        <a:t>n.</a:t>
                      </a:r>
                      <a:endParaRPr lang="en-ID"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0184487"/>
                  </a:ext>
                </a:extLst>
              </a:tr>
            </a:tbl>
          </a:graphicData>
        </a:graphic>
      </p:graphicFrame>
    </p:spTree>
    <p:extLst>
      <p:ext uri="{BB962C8B-B14F-4D97-AF65-F5344CB8AC3E}">
        <p14:creationId xmlns:p14="http://schemas.microsoft.com/office/powerpoint/2010/main" val="2991865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6A90B-CBAF-25AA-8974-A64245408475}"/>
              </a:ext>
            </a:extLst>
          </p:cNvPr>
          <p:cNvSpPr>
            <a:spLocks noGrp="1"/>
          </p:cNvSpPr>
          <p:nvPr>
            <p:ph type="title"/>
          </p:nvPr>
        </p:nvSpPr>
        <p:spPr/>
        <p:txBody>
          <a:bodyPr/>
          <a:lstStyle/>
          <a:p>
            <a:r>
              <a:rPr lang="en-US" b="1" dirty="0" err="1"/>
              <a:t>Kemampuan</a:t>
            </a:r>
            <a:r>
              <a:rPr lang="en-US" b="1" dirty="0"/>
              <a:t> </a:t>
            </a:r>
            <a:r>
              <a:rPr lang="en-US" b="1" dirty="0" err="1"/>
              <a:t>akhir</a:t>
            </a:r>
            <a:r>
              <a:rPr lang="en-US" b="1" dirty="0"/>
              <a:t> </a:t>
            </a:r>
            <a:r>
              <a:rPr lang="en-US" b="1" dirty="0" err="1"/>
              <a:t>tiap</a:t>
            </a:r>
            <a:r>
              <a:rPr lang="en-US" b="1" dirty="0"/>
              <a:t> </a:t>
            </a:r>
            <a:r>
              <a:rPr lang="en-US" b="1" dirty="0" err="1"/>
              <a:t>tahapan</a:t>
            </a:r>
            <a:r>
              <a:rPr lang="en-US" b="1" dirty="0"/>
              <a:t> </a:t>
            </a:r>
            <a:r>
              <a:rPr lang="en-US" b="1" dirty="0" err="1"/>
              <a:t>belajar</a:t>
            </a:r>
            <a:r>
              <a:rPr lang="en-US" b="1" dirty="0"/>
              <a:t> (Sub-CPMK)</a:t>
            </a:r>
            <a:endParaRPr lang="en-ID" dirty="0"/>
          </a:p>
        </p:txBody>
      </p:sp>
      <p:graphicFrame>
        <p:nvGraphicFramePr>
          <p:cNvPr id="4" name="Content Placeholder 3">
            <a:extLst>
              <a:ext uri="{FF2B5EF4-FFF2-40B4-BE49-F238E27FC236}">
                <a16:creationId xmlns:a16="http://schemas.microsoft.com/office/drawing/2014/main" id="{91592918-0A8B-2FBB-1964-EA4D0E9BBF37}"/>
              </a:ext>
            </a:extLst>
          </p:cNvPr>
          <p:cNvGraphicFramePr>
            <a:graphicFrameLocks noGrp="1"/>
          </p:cNvGraphicFramePr>
          <p:nvPr>
            <p:ph idx="1"/>
            <p:extLst>
              <p:ext uri="{D42A27DB-BD31-4B8C-83A1-F6EECF244321}">
                <p14:modId xmlns:p14="http://schemas.microsoft.com/office/powerpoint/2010/main" val="4193200084"/>
              </p:ext>
            </p:extLst>
          </p:nvPr>
        </p:nvGraphicFramePr>
        <p:xfrm>
          <a:off x="947057" y="1894114"/>
          <a:ext cx="9361714" cy="4747743"/>
        </p:xfrm>
        <a:graphic>
          <a:graphicData uri="http://schemas.openxmlformats.org/drawingml/2006/table">
            <a:tbl>
              <a:tblPr firstRow="1" firstCol="1" lastRow="1" lastCol="1" bandRow="1" bandCol="1">
                <a:tableStyleId>{5C22544A-7EE6-4342-B048-85BDC9FD1C3A}</a:tableStyleId>
              </a:tblPr>
              <a:tblGrid>
                <a:gridCol w="9361714">
                  <a:extLst>
                    <a:ext uri="{9D8B030D-6E8A-4147-A177-3AD203B41FA5}">
                      <a16:colId xmlns:a16="http://schemas.microsoft.com/office/drawing/2014/main" val="1777638949"/>
                    </a:ext>
                  </a:extLst>
                </a:gridCol>
              </a:tblGrid>
              <a:tr h="233360">
                <a:tc>
                  <a:txBody>
                    <a:bodyPr/>
                    <a:lstStyle/>
                    <a:p>
                      <a:pPr marR="66675" algn="just">
                        <a:lnSpc>
                          <a:spcPct val="117000"/>
                        </a:lnSpc>
                        <a:spcBef>
                          <a:spcPts val="20"/>
                        </a:spcBef>
                        <a:spcAft>
                          <a:spcPts val="800"/>
                        </a:spcAft>
                        <a:buNone/>
                      </a:pPr>
                      <a:r>
                        <a:rPr lang="id-ID" sz="1600" dirty="0">
                          <a:effectLst/>
                        </a:rPr>
                        <a:t>M</a:t>
                      </a:r>
                      <a:r>
                        <a:rPr lang="en-US" sz="1600" dirty="0" err="1">
                          <a:effectLst/>
                        </a:rPr>
                        <a:t>ampu</a:t>
                      </a:r>
                      <a:r>
                        <a:rPr lang="en-US" sz="1600" dirty="0">
                          <a:effectLst/>
                        </a:rPr>
                        <a:t> </a:t>
                      </a:r>
                      <a:r>
                        <a:rPr lang="en-US" sz="1600" dirty="0" err="1">
                          <a:effectLst/>
                        </a:rPr>
                        <a:t>menjelaskan</a:t>
                      </a:r>
                      <a:r>
                        <a:rPr lang="en-US" sz="1600" dirty="0">
                          <a:effectLst/>
                        </a:rPr>
                        <a:t> </a:t>
                      </a:r>
                      <a:r>
                        <a:rPr lang="id-ID" sz="1600" dirty="0">
                          <a:effectLst/>
                        </a:rPr>
                        <a:t>tentang </a:t>
                      </a:r>
                      <a:r>
                        <a:rPr lang="en-AU" sz="1600" spc="5" dirty="0" err="1">
                          <a:effectLst/>
                        </a:rPr>
                        <a:t>prinsip</a:t>
                      </a:r>
                      <a:r>
                        <a:rPr lang="id-ID" sz="1600" spc="5" dirty="0">
                          <a:effectLst/>
                        </a:rPr>
                        <a:t>-prinsip</a:t>
                      </a:r>
                      <a:r>
                        <a:rPr lang="en-AU" sz="1600" spc="5" dirty="0">
                          <a:effectLst/>
                        </a:rPr>
                        <a:t> </a:t>
                      </a:r>
                      <a:r>
                        <a:rPr lang="en-AU" sz="1600" spc="5" dirty="0" err="1">
                          <a:effectLst/>
                        </a:rPr>
                        <a:t>dasar</a:t>
                      </a:r>
                      <a:r>
                        <a:rPr lang="en-AU" sz="1600" spc="5" dirty="0">
                          <a:effectLst/>
                        </a:rPr>
                        <a:t> PR </a:t>
                      </a:r>
                      <a:r>
                        <a:rPr lang="id-ID" sz="1600" dirty="0">
                          <a:effectLst/>
                        </a:rPr>
                        <a:t>(C2, A3).</a:t>
                      </a:r>
                      <a:endParaRPr lang="en-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3286955"/>
                  </a:ext>
                </a:extLst>
              </a:tr>
              <a:tr h="391871">
                <a:tc>
                  <a:txBody>
                    <a:bodyPr/>
                    <a:lstStyle/>
                    <a:p>
                      <a:pPr algn="just">
                        <a:lnSpc>
                          <a:spcPts val="1300"/>
                        </a:lnSpc>
                        <a:spcAft>
                          <a:spcPts val="800"/>
                        </a:spcAft>
                        <a:buNone/>
                      </a:pPr>
                      <a:r>
                        <a:rPr lang="id-ID" sz="1600" dirty="0">
                          <a:effectLst/>
                        </a:rPr>
                        <a:t>M</a:t>
                      </a:r>
                      <a:r>
                        <a:rPr lang="en-US" sz="1600" dirty="0" err="1">
                          <a:effectLst/>
                        </a:rPr>
                        <a:t>ampu</a:t>
                      </a:r>
                      <a:r>
                        <a:rPr lang="en-US" sz="1600" dirty="0">
                          <a:effectLst/>
                        </a:rPr>
                        <a:t> </a:t>
                      </a:r>
                      <a:r>
                        <a:rPr lang="en-US" sz="1600" dirty="0" err="1">
                          <a:effectLst/>
                        </a:rPr>
                        <a:t>menjelaskan</a:t>
                      </a:r>
                      <a:r>
                        <a:rPr lang="en-US" sz="1600" dirty="0">
                          <a:effectLst/>
                        </a:rPr>
                        <a:t> </a:t>
                      </a:r>
                      <a:r>
                        <a:rPr lang="en-AU" sz="1600" dirty="0" err="1">
                          <a:effectLst/>
                        </a:rPr>
                        <a:t>definisi</a:t>
                      </a:r>
                      <a:r>
                        <a:rPr lang="en-AU" sz="1600" dirty="0">
                          <a:effectLst/>
                        </a:rPr>
                        <a:t> Etika dan </a:t>
                      </a:r>
                      <a:r>
                        <a:rPr lang="en-AU" sz="1600" dirty="0" err="1">
                          <a:effectLst/>
                        </a:rPr>
                        <a:t>memahami</a:t>
                      </a:r>
                      <a:r>
                        <a:rPr lang="en-AU" sz="1600" dirty="0">
                          <a:effectLst/>
                        </a:rPr>
                        <a:t> </a:t>
                      </a:r>
                      <a:r>
                        <a:rPr lang="en-AU" sz="1600" dirty="0" err="1">
                          <a:effectLst/>
                        </a:rPr>
                        <a:t>Aksiologi</a:t>
                      </a:r>
                      <a:r>
                        <a:rPr lang="en-AU" sz="1600" dirty="0">
                          <a:effectLst/>
                        </a:rPr>
                        <a:t> </a:t>
                      </a:r>
                      <a:r>
                        <a:rPr lang="en-AU" sz="1600" dirty="0" err="1">
                          <a:effectLst/>
                        </a:rPr>
                        <a:t>untuk</a:t>
                      </a:r>
                      <a:r>
                        <a:rPr lang="en-AU" sz="1600" dirty="0">
                          <a:effectLst/>
                        </a:rPr>
                        <a:t> </a:t>
                      </a:r>
                      <a:r>
                        <a:rPr lang="en-AU" sz="1600" dirty="0" err="1">
                          <a:effectLst/>
                        </a:rPr>
                        <a:t>melihat</a:t>
                      </a:r>
                      <a:r>
                        <a:rPr lang="en-AU" sz="1600" dirty="0">
                          <a:effectLst/>
                        </a:rPr>
                        <a:t> </a:t>
                      </a:r>
                      <a:r>
                        <a:rPr lang="en-AU" sz="1600" dirty="0" err="1">
                          <a:effectLst/>
                        </a:rPr>
                        <a:t>sudut</a:t>
                      </a:r>
                      <a:r>
                        <a:rPr lang="en-AU" sz="1600" dirty="0">
                          <a:effectLst/>
                        </a:rPr>
                        <a:t> </a:t>
                      </a:r>
                      <a:r>
                        <a:rPr lang="en-AU" sz="1600" dirty="0" err="1">
                          <a:effectLst/>
                        </a:rPr>
                        <a:t>pandang</a:t>
                      </a:r>
                      <a:r>
                        <a:rPr lang="en-AU" sz="1600" dirty="0">
                          <a:effectLst/>
                        </a:rPr>
                        <a:t> </a:t>
                      </a:r>
                      <a:r>
                        <a:rPr lang="en-AU" sz="1600" dirty="0" err="1">
                          <a:effectLst/>
                        </a:rPr>
                        <a:t>nilai</a:t>
                      </a:r>
                      <a:r>
                        <a:rPr lang="en-AU" sz="1600" dirty="0">
                          <a:effectLst/>
                        </a:rPr>
                        <a:t> </a:t>
                      </a:r>
                      <a:r>
                        <a:rPr lang="id-ID" sz="1600" dirty="0">
                          <a:effectLst/>
                        </a:rPr>
                        <a:t>(C2, A3).</a:t>
                      </a:r>
                      <a:endParaRPr lang="en-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63817685"/>
                  </a:ext>
                </a:extLst>
              </a:tr>
              <a:tr h="406944">
                <a:tc>
                  <a:txBody>
                    <a:bodyPr/>
                    <a:lstStyle/>
                    <a:p>
                      <a:pPr marR="57150" algn="just">
                        <a:lnSpc>
                          <a:spcPct val="107000"/>
                        </a:lnSpc>
                        <a:spcBef>
                          <a:spcPts val="15"/>
                        </a:spcBef>
                        <a:spcAft>
                          <a:spcPts val="800"/>
                        </a:spcAft>
                        <a:buNone/>
                      </a:pPr>
                      <a:r>
                        <a:rPr lang="id-ID" sz="1600">
                          <a:effectLst/>
                        </a:rPr>
                        <a:t>Mampu menjelaskan konsepsi tentang ilmu, teori dan teori komunikasi (C2, A3).</a:t>
                      </a:r>
                      <a:endParaRPr lang="en-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68053461"/>
                  </a:ext>
                </a:extLst>
              </a:tr>
              <a:tr h="832731">
                <a:tc>
                  <a:txBody>
                    <a:bodyPr/>
                    <a:lstStyle/>
                    <a:p>
                      <a:pPr>
                        <a:lnSpc>
                          <a:spcPct val="107000"/>
                        </a:lnSpc>
                        <a:spcAft>
                          <a:spcPts val="800"/>
                        </a:spcAft>
                        <a:buNone/>
                      </a:pPr>
                      <a:r>
                        <a:rPr lang="id-ID" sz="1600" dirty="0">
                          <a:effectLst/>
                        </a:rPr>
                        <a:t>Mampu </a:t>
                      </a:r>
                      <a:r>
                        <a:rPr lang="en-AU" sz="1600" dirty="0" err="1">
                          <a:effectLst/>
                        </a:rPr>
                        <a:t>memahami</a:t>
                      </a:r>
                      <a:r>
                        <a:rPr lang="en-AU" sz="1600" dirty="0">
                          <a:effectLst/>
                        </a:rPr>
                        <a:t> </a:t>
                      </a:r>
                      <a:r>
                        <a:rPr lang="en-AU" sz="1600" dirty="0" err="1">
                          <a:effectLst/>
                        </a:rPr>
                        <a:t>nilai</a:t>
                      </a:r>
                      <a:r>
                        <a:rPr lang="en-AU" sz="1600" dirty="0">
                          <a:effectLst/>
                        </a:rPr>
                        <a:t> dan </a:t>
                      </a:r>
                      <a:r>
                        <a:rPr lang="en-AU" sz="1600" dirty="0" err="1">
                          <a:effectLst/>
                        </a:rPr>
                        <a:t>kebaikan</a:t>
                      </a:r>
                      <a:r>
                        <a:rPr lang="en-AU" sz="1600" dirty="0">
                          <a:effectLst/>
                        </a:rPr>
                        <a:t> </a:t>
                      </a:r>
                      <a:r>
                        <a:rPr lang="en-AU" sz="1600" dirty="0" err="1">
                          <a:effectLst/>
                        </a:rPr>
                        <a:t>profesi</a:t>
                      </a:r>
                      <a:r>
                        <a:rPr lang="en-AU" sz="1600" dirty="0">
                          <a:effectLst/>
                        </a:rPr>
                        <a:t> Public Relations </a:t>
                      </a:r>
                      <a:r>
                        <a:rPr lang="en-AU" sz="1600" dirty="0" err="1">
                          <a:effectLst/>
                        </a:rPr>
                        <a:t>sebagai</a:t>
                      </a:r>
                      <a:r>
                        <a:rPr lang="en-AU" sz="1600" dirty="0">
                          <a:effectLst/>
                        </a:rPr>
                        <a:t> </a:t>
                      </a:r>
                      <a:r>
                        <a:rPr lang="en-AU" sz="1600" dirty="0" err="1">
                          <a:effectLst/>
                        </a:rPr>
                        <a:t>representasi</a:t>
                      </a:r>
                      <a:r>
                        <a:rPr lang="en-AU" sz="1600" dirty="0">
                          <a:effectLst/>
                        </a:rPr>
                        <a:t> </a:t>
                      </a:r>
                      <a:r>
                        <a:rPr lang="en-AU" sz="1600" dirty="0" err="1">
                          <a:effectLst/>
                        </a:rPr>
                        <a:t>organisasi</a:t>
                      </a:r>
                      <a:r>
                        <a:rPr lang="en-AU" sz="1600" dirty="0">
                          <a:effectLst/>
                        </a:rPr>
                        <a:t> </a:t>
                      </a:r>
                      <a:r>
                        <a:rPr lang="en-AU" sz="1600" dirty="0" err="1">
                          <a:effectLst/>
                        </a:rPr>
                        <a:t>serta</a:t>
                      </a:r>
                      <a:r>
                        <a:rPr lang="en-AU" sz="1600" dirty="0">
                          <a:effectLst/>
                        </a:rPr>
                        <a:t> </a:t>
                      </a:r>
                      <a:r>
                        <a:rPr lang="en-AU" sz="1600" dirty="0" err="1">
                          <a:effectLst/>
                        </a:rPr>
                        <a:t>hak</a:t>
                      </a:r>
                      <a:r>
                        <a:rPr lang="en-AU" sz="1600" dirty="0">
                          <a:effectLst/>
                        </a:rPr>
                        <a:t> dan </a:t>
                      </a:r>
                      <a:r>
                        <a:rPr lang="en-AU" sz="1600" dirty="0" err="1">
                          <a:effectLst/>
                        </a:rPr>
                        <a:t>tanggung</a:t>
                      </a:r>
                      <a:r>
                        <a:rPr lang="en-AU" sz="1600" dirty="0">
                          <a:effectLst/>
                        </a:rPr>
                        <a:t> </a:t>
                      </a:r>
                      <a:r>
                        <a:rPr lang="en-AU" sz="1600" dirty="0" err="1">
                          <a:effectLst/>
                        </a:rPr>
                        <a:t>jawab</a:t>
                      </a:r>
                      <a:r>
                        <a:rPr lang="en-AU" sz="1600" dirty="0">
                          <a:effectLst/>
                        </a:rPr>
                        <a:t> yang </a:t>
                      </a:r>
                      <a:r>
                        <a:rPr lang="en-AU" sz="1600" dirty="0" err="1">
                          <a:effectLst/>
                        </a:rPr>
                        <a:t>diemban</a:t>
                      </a:r>
                      <a:r>
                        <a:rPr lang="en-AU" sz="1600" dirty="0">
                          <a:effectLst/>
                        </a:rPr>
                        <a:t> </a:t>
                      </a:r>
                      <a:r>
                        <a:rPr lang="en-AU" sz="1600" dirty="0" err="1">
                          <a:effectLst/>
                        </a:rPr>
                        <a:t>praktisi</a:t>
                      </a:r>
                      <a:r>
                        <a:rPr lang="en-AU" sz="1600" dirty="0">
                          <a:effectLst/>
                        </a:rPr>
                        <a:t> PR </a:t>
                      </a:r>
                      <a:r>
                        <a:rPr lang="en-AU" sz="1600" dirty="0" err="1">
                          <a:effectLst/>
                        </a:rPr>
                        <a:t>bagi</a:t>
                      </a:r>
                      <a:r>
                        <a:rPr lang="en-AU" sz="1600" dirty="0">
                          <a:effectLst/>
                        </a:rPr>
                        <a:t> </a:t>
                      </a:r>
                      <a:r>
                        <a:rPr lang="en-AU" sz="1600" dirty="0" err="1">
                          <a:effectLst/>
                        </a:rPr>
                        <a:t>kebaikan</a:t>
                      </a:r>
                      <a:r>
                        <a:rPr lang="en-AU" sz="1600" dirty="0">
                          <a:effectLst/>
                        </a:rPr>
                        <a:t> </a:t>
                      </a:r>
                      <a:r>
                        <a:rPr lang="en-AU" sz="1600" dirty="0" err="1">
                          <a:effectLst/>
                        </a:rPr>
                        <a:t>diri</a:t>
                      </a:r>
                      <a:r>
                        <a:rPr lang="en-AU" sz="1600" dirty="0">
                          <a:effectLst/>
                        </a:rPr>
                        <a:t> dan </a:t>
                      </a:r>
                      <a:r>
                        <a:rPr lang="en-AU" sz="1600" dirty="0" err="1">
                          <a:effectLst/>
                        </a:rPr>
                        <a:t>lembaga</a:t>
                      </a:r>
                      <a:r>
                        <a:rPr lang="en-AU" sz="1600" dirty="0">
                          <a:effectLst/>
                        </a:rPr>
                        <a:t> </a:t>
                      </a:r>
                      <a:r>
                        <a:rPr lang="id-ID" sz="1600" dirty="0">
                          <a:effectLst/>
                        </a:rPr>
                        <a:t>(C2, A3).</a:t>
                      </a:r>
                      <a:endParaRPr lang="en-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23841353"/>
                  </a:ext>
                </a:extLst>
              </a:tr>
              <a:tr h="406944">
                <a:tc>
                  <a:txBody>
                    <a:bodyPr/>
                    <a:lstStyle/>
                    <a:p>
                      <a:pPr marR="57150" algn="just">
                        <a:lnSpc>
                          <a:spcPct val="107000"/>
                        </a:lnSpc>
                        <a:spcBef>
                          <a:spcPts val="15"/>
                        </a:spcBef>
                        <a:spcAft>
                          <a:spcPts val="800"/>
                        </a:spcAft>
                        <a:buNone/>
                      </a:pPr>
                      <a:r>
                        <a:rPr lang="id-ID" sz="1600">
                          <a:effectLst/>
                        </a:rPr>
                        <a:t>Mampu </a:t>
                      </a:r>
                      <a:r>
                        <a:rPr lang="en-AU" sz="1600">
                          <a:effectLst/>
                        </a:rPr>
                        <a:t>mengkritik sebuah kasus yang berkaitan dengan standar etika, peraturan dan hukum (2) </a:t>
                      </a:r>
                      <a:r>
                        <a:rPr lang="id-ID" sz="1600">
                          <a:effectLst/>
                        </a:rPr>
                        <a:t>(C3, A3).</a:t>
                      </a:r>
                      <a:endParaRPr lang="en-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0715066"/>
                  </a:ext>
                </a:extLst>
              </a:tr>
              <a:tr h="406944">
                <a:tc>
                  <a:txBody>
                    <a:bodyPr/>
                    <a:lstStyle/>
                    <a:p>
                      <a:pPr marR="57150" algn="just">
                        <a:lnSpc>
                          <a:spcPct val="107000"/>
                        </a:lnSpc>
                        <a:spcBef>
                          <a:spcPts val="15"/>
                        </a:spcBef>
                        <a:spcAft>
                          <a:spcPts val="800"/>
                        </a:spcAft>
                        <a:buNone/>
                      </a:pPr>
                      <a:r>
                        <a:rPr lang="id-ID" sz="1600" dirty="0">
                          <a:effectLst/>
                        </a:rPr>
                        <a:t>Mampu </a:t>
                      </a:r>
                      <a:r>
                        <a:rPr lang="id-ID" sz="1600" spc="5" dirty="0">
                          <a:effectLst/>
                        </a:rPr>
                        <a:t>melakukan </a:t>
                      </a:r>
                      <a:r>
                        <a:rPr lang="en-US" sz="1600" spc="5" dirty="0" err="1">
                          <a:effectLst/>
                        </a:rPr>
                        <a:t>Perfomance</a:t>
                      </a:r>
                      <a:r>
                        <a:rPr lang="en-US" sz="1600" spc="5" dirty="0">
                          <a:effectLst/>
                        </a:rPr>
                        <a:t> </a:t>
                      </a:r>
                      <a:r>
                        <a:rPr lang="en-US" sz="1600" spc="5" dirty="0" err="1">
                          <a:effectLst/>
                        </a:rPr>
                        <a:t>kelompok</a:t>
                      </a:r>
                      <a:r>
                        <a:rPr lang="en-US" sz="1600" spc="5" dirty="0">
                          <a:effectLst/>
                        </a:rPr>
                        <a:t> </a:t>
                      </a:r>
                      <a:r>
                        <a:rPr lang="en-US" sz="1600" spc="5" dirty="0" err="1">
                          <a:effectLst/>
                        </a:rPr>
                        <a:t>dengan</a:t>
                      </a:r>
                      <a:r>
                        <a:rPr lang="en-US" sz="1600" spc="5" dirty="0">
                          <a:effectLst/>
                        </a:rPr>
                        <a:t> </a:t>
                      </a:r>
                      <a:r>
                        <a:rPr lang="en-US" sz="1600" spc="5" dirty="0" err="1">
                          <a:effectLst/>
                        </a:rPr>
                        <a:t>presentasi</a:t>
                      </a:r>
                      <a:r>
                        <a:rPr lang="en-US" sz="1600" spc="5" dirty="0">
                          <a:effectLst/>
                        </a:rPr>
                        <a:t> PR</a:t>
                      </a:r>
                      <a:r>
                        <a:rPr lang="en-US" sz="1600" dirty="0">
                          <a:effectLst/>
                        </a:rPr>
                        <a:t> </a:t>
                      </a:r>
                      <a:r>
                        <a:rPr lang="id-ID" sz="1600" dirty="0">
                          <a:effectLst/>
                        </a:rPr>
                        <a:t>(C4, A3).</a:t>
                      </a:r>
                      <a:endParaRPr lang="en-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42006873"/>
                  </a:ext>
                </a:extLst>
              </a:tr>
              <a:tr h="406944">
                <a:tc>
                  <a:txBody>
                    <a:bodyPr/>
                    <a:lstStyle/>
                    <a:p>
                      <a:pPr marR="57150" algn="just">
                        <a:lnSpc>
                          <a:spcPct val="107000"/>
                        </a:lnSpc>
                        <a:spcBef>
                          <a:spcPts val="15"/>
                        </a:spcBef>
                        <a:spcAft>
                          <a:spcPts val="800"/>
                        </a:spcAft>
                        <a:buNone/>
                      </a:pPr>
                      <a:r>
                        <a:rPr lang="id-ID" sz="1600">
                          <a:effectLst/>
                        </a:rPr>
                        <a:t>Mampu menjelaskan</a:t>
                      </a:r>
                      <a:r>
                        <a:rPr lang="id-ID" sz="1600" spc="5">
                          <a:effectLst/>
                        </a:rPr>
                        <a:t> </a:t>
                      </a:r>
                      <a:r>
                        <a:rPr lang="en-AU" sz="1600" spc="5">
                          <a:effectLst/>
                        </a:rPr>
                        <a:t>arti profesi, professional, PR Professional, serta konsep etika profesi </a:t>
                      </a:r>
                      <a:r>
                        <a:rPr lang="id-ID" sz="1600">
                          <a:effectLst/>
                        </a:rPr>
                        <a:t>(C2, A3).</a:t>
                      </a:r>
                      <a:endParaRPr lang="en-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87284899"/>
                  </a:ext>
                </a:extLst>
              </a:tr>
              <a:tr h="406944">
                <a:tc>
                  <a:txBody>
                    <a:bodyPr/>
                    <a:lstStyle/>
                    <a:p>
                      <a:pPr marR="57150" algn="just">
                        <a:lnSpc>
                          <a:spcPct val="107000"/>
                        </a:lnSpc>
                        <a:spcBef>
                          <a:spcPts val="15"/>
                        </a:spcBef>
                        <a:spcAft>
                          <a:spcPts val="800"/>
                        </a:spcAft>
                        <a:buNone/>
                      </a:pPr>
                      <a:r>
                        <a:rPr lang="id-ID" sz="1600">
                          <a:effectLst/>
                        </a:rPr>
                        <a:t>Mampu menjelaskan </a:t>
                      </a:r>
                      <a:r>
                        <a:rPr lang="en-AU" sz="1600" spc="5">
                          <a:effectLst/>
                        </a:rPr>
                        <a:t>tentang </a:t>
                      </a:r>
                      <a:r>
                        <a:rPr lang="en-US" sz="1600" spc="5">
                          <a:effectLst/>
                        </a:rPr>
                        <a:t>Kode Etik Profesi dan berbagai ruang lingkup kajiannya</a:t>
                      </a:r>
                      <a:r>
                        <a:rPr lang="en-US" sz="1600">
                          <a:effectLst/>
                        </a:rPr>
                        <a:t> </a:t>
                      </a:r>
                      <a:r>
                        <a:rPr lang="id-ID" sz="1600">
                          <a:effectLst/>
                        </a:rPr>
                        <a:t>(C2, A3).</a:t>
                      </a:r>
                      <a:endParaRPr lang="en-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52999386"/>
                  </a:ext>
                </a:extLst>
              </a:tr>
              <a:tr h="406944">
                <a:tc>
                  <a:txBody>
                    <a:bodyPr/>
                    <a:lstStyle/>
                    <a:p>
                      <a:pPr marR="57150" algn="just">
                        <a:lnSpc>
                          <a:spcPct val="107000"/>
                        </a:lnSpc>
                        <a:spcBef>
                          <a:spcPts val="15"/>
                        </a:spcBef>
                        <a:spcAft>
                          <a:spcPts val="800"/>
                        </a:spcAft>
                        <a:buNone/>
                      </a:pPr>
                      <a:r>
                        <a:rPr lang="id-ID" sz="1600">
                          <a:effectLst/>
                        </a:rPr>
                        <a:t>Mampu menjelaskan tentang Etika E-PR dan ruang lingkup kajiannya (C2, A3).</a:t>
                      </a:r>
                      <a:endParaRPr lang="en-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72250808"/>
                  </a:ext>
                </a:extLst>
              </a:tr>
              <a:tr h="406944">
                <a:tc>
                  <a:txBody>
                    <a:bodyPr/>
                    <a:lstStyle/>
                    <a:p>
                      <a:pPr marR="39370">
                        <a:lnSpc>
                          <a:spcPct val="107000"/>
                        </a:lnSpc>
                        <a:spcBef>
                          <a:spcPts val="15"/>
                        </a:spcBef>
                        <a:spcAft>
                          <a:spcPts val="800"/>
                        </a:spcAft>
                        <a:buNone/>
                      </a:pPr>
                      <a:r>
                        <a:rPr lang="id-ID" sz="1600">
                          <a:effectLst/>
                        </a:rPr>
                        <a:t>Mampu menjelaskan Etika E-PR ditinjau dari penggunaan new media (C2, A3).</a:t>
                      </a:r>
                      <a:endParaRPr lang="en-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83099540"/>
                  </a:ext>
                </a:extLst>
              </a:tr>
              <a:tr h="406944">
                <a:tc>
                  <a:txBody>
                    <a:bodyPr/>
                    <a:lstStyle/>
                    <a:p>
                      <a:pPr marR="57150" algn="just">
                        <a:lnSpc>
                          <a:spcPct val="107000"/>
                        </a:lnSpc>
                        <a:spcBef>
                          <a:spcPts val="15"/>
                        </a:spcBef>
                        <a:spcAft>
                          <a:spcPts val="800"/>
                        </a:spcAft>
                        <a:buNone/>
                      </a:pPr>
                      <a:r>
                        <a:rPr lang="id-ID" sz="1600" dirty="0">
                          <a:effectLst/>
                        </a:rPr>
                        <a:t>Mampu </a:t>
                      </a:r>
                      <a:r>
                        <a:rPr lang="en-AU" sz="1600" dirty="0" err="1">
                          <a:effectLst/>
                        </a:rPr>
                        <a:t>mempraktekkan</a:t>
                      </a:r>
                      <a:r>
                        <a:rPr lang="en-AU" sz="1600" dirty="0">
                          <a:effectLst/>
                        </a:rPr>
                        <a:t> </a:t>
                      </a:r>
                      <a:r>
                        <a:rPr lang="en-AU" sz="1600" dirty="0" err="1">
                          <a:effectLst/>
                        </a:rPr>
                        <a:t>setiap</a:t>
                      </a:r>
                      <a:r>
                        <a:rPr lang="en-AU" sz="1600" dirty="0">
                          <a:effectLst/>
                        </a:rPr>
                        <a:t> </a:t>
                      </a:r>
                      <a:r>
                        <a:rPr lang="en-AU" sz="1600" dirty="0" err="1">
                          <a:effectLst/>
                        </a:rPr>
                        <a:t>aktivitas</a:t>
                      </a:r>
                      <a:r>
                        <a:rPr lang="en-AU" sz="1600" dirty="0">
                          <a:effectLst/>
                        </a:rPr>
                        <a:t> PR </a:t>
                      </a:r>
                      <a:r>
                        <a:rPr lang="en-AU" sz="1600" dirty="0" err="1">
                          <a:effectLst/>
                        </a:rPr>
                        <a:t>baik</a:t>
                      </a:r>
                      <a:r>
                        <a:rPr lang="en-AU" sz="1600" dirty="0">
                          <a:effectLst/>
                        </a:rPr>
                        <a:t> </a:t>
                      </a:r>
                      <a:r>
                        <a:rPr lang="en-AU" sz="1600" dirty="0" err="1">
                          <a:effectLst/>
                        </a:rPr>
                        <a:t>berupa</a:t>
                      </a:r>
                      <a:r>
                        <a:rPr lang="en-AU" sz="1600" dirty="0">
                          <a:effectLst/>
                        </a:rPr>
                        <a:t> tulisan </a:t>
                      </a:r>
                      <a:r>
                        <a:rPr lang="en-AU" sz="1600" dirty="0" err="1">
                          <a:effectLst/>
                        </a:rPr>
                        <a:t>maupun</a:t>
                      </a:r>
                      <a:r>
                        <a:rPr lang="en-AU" sz="1600" dirty="0">
                          <a:effectLst/>
                        </a:rPr>
                        <a:t> </a:t>
                      </a:r>
                      <a:r>
                        <a:rPr lang="en-AU" sz="1600" dirty="0" err="1">
                          <a:effectLst/>
                        </a:rPr>
                        <a:t>penyampaian</a:t>
                      </a:r>
                      <a:r>
                        <a:rPr lang="en-AU" sz="1600" dirty="0">
                          <a:effectLst/>
                        </a:rPr>
                        <a:t> </a:t>
                      </a:r>
                      <a:r>
                        <a:rPr lang="en-AU" sz="1600" dirty="0" err="1">
                          <a:effectLst/>
                        </a:rPr>
                        <a:t>lisa</a:t>
                      </a:r>
                      <a:r>
                        <a:rPr lang="id-ID" sz="1600" dirty="0">
                          <a:effectLst/>
                        </a:rPr>
                        <a:t>n (C6, A3).</a:t>
                      </a:r>
                      <a:endParaRPr lang="en-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93668648"/>
                  </a:ext>
                </a:extLst>
              </a:tr>
            </a:tbl>
          </a:graphicData>
        </a:graphic>
      </p:graphicFrame>
    </p:spTree>
    <p:extLst>
      <p:ext uri="{BB962C8B-B14F-4D97-AF65-F5344CB8AC3E}">
        <p14:creationId xmlns:p14="http://schemas.microsoft.com/office/powerpoint/2010/main" val="1860395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2630C-59DA-2C69-E506-95C5D8EA15EC}"/>
              </a:ext>
            </a:extLst>
          </p:cNvPr>
          <p:cNvSpPr>
            <a:spLocks noGrp="1"/>
          </p:cNvSpPr>
          <p:nvPr>
            <p:ph type="title"/>
          </p:nvPr>
        </p:nvSpPr>
        <p:spPr/>
        <p:txBody>
          <a:bodyPr/>
          <a:lstStyle/>
          <a:p>
            <a:pPr algn="ctr"/>
            <a:r>
              <a:rPr lang="en-ID" b="1" dirty="0"/>
              <a:t> </a:t>
            </a:r>
            <a:r>
              <a:rPr lang="id-ID" b="1" dirty="0"/>
              <a:t>Daftar Pustaka</a:t>
            </a:r>
            <a:endParaRPr lang="en-ID" dirty="0"/>
          </a:p>
        </p:txBody>
      </p:sp>
      <p:sp>
        <p:nvSpPr>
          <p:cNvPr id="3" name="Content Placeholder 2">
            <a:extLst>
              <a:ext uri="{FF2B5EF4-FFF2-40B4-BE49-F238E27FC236}">
                <a16:creationId xmlns:a16="http://schemas.microsoft.com/office/drawing/2014/main" id="{ABDDEDD1-36D8-F1B7-81E6-3AEEE1DDE473}"/>
              </a:ext>
            </a:extLst>
          </p:cNvPr>
          <p:cNvSpPr>
            <a:spLocks noGrp="1"/>
          </p:cNvSpPr>
          <p:nvPr>
            <p:ph idx="1"/>
          </p:nvPr>
        </p:nvSpPr>
        <p:spPr/>
        <p:txBody>
          <a:bodyPr>
            <a:normAutofit fontScale="85000" lnSpcReduction="20000"/>
          </a:bodyPr>
          <a:lstStyle/>
          <a:p>
            <a:pPr lvl="0"/>
            <a:r>
              <a:rPr lang="en-AU" dirty="0"/>
              <a:t>Cutlip. M., Scott, </a:t>
            </a:r>
            <a:r>
              <a:rPr lang="en-AU" dirty="0" err="1"/>
              <a:t>Center</a:t>
            </a:r>
            <a:r>
              <a:rPr lang="en-AU" dirty="0"/>
              <a:t>, </a:t>
            </a:r>
            <a:r>
              <a:rPr lang="en-AU" dirty="0" err="1"/>
              <a:t>H.Allen</a:t>
            </a:r>
            <a:r>
              <a:rPr lang="en-AU" dirty="0"/>
              <a:t>, Broom, </a:t>
            </a:r>
            <a:r>
              <a:rPr lang="en-AU" dirty="0" err="1"/>
              <a:t>M.Glen</a:t>
            </a:r>
            <a:r>
              <a:rPr lang="en-AU" dirty="0"/>
              <a:t>. 2006. </a:t>
            </a:r>
            <a:r>
              <a:rPr lang="en-AU" i="1" dirty="0"/>
              <a:t>Effective Public Relations, Ninth Edition. </a:t>
            </a:r>
            <a:r>
              <a:rPr lang="en-AU" dirty="0"/>
              <a:t>New Jersey: Pearson International Edition.</a:t>
            </a:r>
            <a:endParaRPr lang="en-ID" dirty="0"/>
          </a:p>
          <a:p>
            <a:pPr lvl="0"/>
            <a:r>
              <a:rPr lang="en-US" dirty="0"/>
              <a:t>Newsom, Turk, Kruckeberg. 2004. </a:t>
            </a:r>
            <a:r>
              <a:rPr lang="en-US" i="1" dirty="0"/>
              <a:t>This is PR</a:t>
            </a:r>
            <a:r>
              <a:rPr lang="en-US" dirty="0"/>
              <a:t>, </a:t>
            </a:r>
            <a:r>
              <a:rPr lang="en-US" i="1" dirty="0"/>
              <a:t>The Realities of Public Relations, </a:t>
            </a:r>
            <a:r>
              <a:rPr lang="en-US" dirty="0"/>
              <a:t>8</a:t>
            </a:r>
            <a:r>
              <a:rPr lang="en-US" baseline="30000" dirty="0"/>
              <a:t>th</a:t>
            </a:r>
            <a:r>
              <a:rPr lang="en-US" dirty="0"/>
              <a:t> edition, New York: </a:t>
            </a:r>
            <a:r>
              <a:rPr lang="en-US" i="1" dirty="0"/>
              <a:t>Wadsworth</a:t>
            </a:r>
            <a:endParaRPr lang="en-ID" dirty="0"/>
          </a:p>
          <a:p>
            <a:pPr lvl="0"/>
            <a:r>
              <a:rPr lang="en-AU" dirty="0"/>
              <a:t>Parsons, J. Patricia. 2008. </a:t>
            </a:r>
            <a:r>
              <a:rPr lang="en-AU" i="1" dirty="0"/>
              <a:t>Ethics in Public Relations Second Edition. </a:t>
            </a:r>
            <a:r>
              <a:rPr lang="en-AU" dirty="0"/>
              <a:t>Philadelphia : Kogan Page</a:t>
            </a:r>
            <a:endParaRPr lang="en-ID" dirty="0"/>
          </a:p>
          <a:p>
            <a:pPr lvl="0"/>
            <a:r>
              <a:rPr lang="en-US" dirty="0" err="1"/>
              <a:t>Rosady</a:t>
            </a:r>
            <a:r>
              <a:rPr lang="en-US" dirty="0"/>
              <a:t>, Ruslan. 2008. </a:t>
            </a:r>
            <a:r>
              <a:rPr lang="en-US" i="1" dirty="0"/>
              <a:t>Etika </a:t>
            </a:r>
            <a:r>
              <a:rPr lang="en-US" i="1" dirty="0" err="1"/>
              <a:t>Kehumasan</a:t>
            </a:r>
            <a:r>
              <a:rPr lang="en-US" i="1" dirty="0"/>
              <a:t>.  </a:t>
            </a:r>
            <a:r>
              <a:rPr lang="en-US" dirty="0"/>
              <a:t>Jakarta: Raja </a:t>
            </a:r>
            <a:r>
              <a:rPr lang="en-US" dirty="0" err="1"/>
              <a:t>Grafindo</a:t>
            </a:r>
            <a:r>
              <a:rPr lang="en-US" dirty="0"/>
              <a:t> </a:t>
            </a:r>
            <a:r>
              <a:rPr lang="en-US" dirty="0" err="1"/>
              <a:t>Persada</a:t>
            </a:r>
            <a:r>
              <a:rPr lang="en-US" dirty="0"/>
              <a:t>.</a:t>
            </a:r>
            <a:endParaRPr lang="en-ID" dirty="0"/>
          </a:p>
          <a:p>
            <a:pPr lvl="0"/>
            <a:r>
              <a:rPr lang="en-AU" dirty="0"/>
              <a:t>Cutlip, S. 2000. </a:t>
            </a:r>
            <a:r>
              <a:rPr lang="en-AU" i="1" dirty="0"/>
              <a:t>Effectives Public: </a:t>
            </a:r>
            <a:r>
              <a:rPr lang="en-AU" i="1" dirty="0" err="1"/>
              <a:t>Merancang</a:t>
            </a:r>
            <a:r>
              <a:rPr lang="en-AU" i="1" dirty="0"/>
              <a:t> dan </a:t>
            </a:r>
            <a:r>
              <a:rPr lang="en-AU" i="1" dirty="0" err="1"/>
              <a:t>Melaksanakan</a:t>
            </a:r>
            <a:r>
              <a:rPr lang="en-AU" i="1" dirty="0"/>
              <a:t> </a:t>
            </a:r>
            <a:r>
              <a:rPr lang="en-AU" i="1" dirty="0" err="1"/>
              <a:t>Kegiatan</a:t>
            </a:r>
            <a:r>
              <a:rPr lang="en-AU" i="1" dirty="0"/>
              <a:t> </a:t>
            </a:r>
            <a:r>
              <a:rPr lang="en-AU" i="1" dirty="0" err="1"/>
              <a:t>Kehumasan</a:t>
            </a:r>
            <a:r>
              <a:rPr lang="en-AU" dirty="0"/>
              <a:t>. Jakarta: </a:t>
            </a:r>
            <a:r>
              <a:rPr lang="en-AU" dirty="0" err="1"/>
              <a:t>Indeks</a:t>
            </a:r>
            <a:endParaRPr lang="en-ID" dirty="0"/>
          </a:p>
          <a:p>
            <a:pPr lvl="0"/>
            <a:r>
              <a:rPr lang="en-AU" dirty="0"/>
              <a:t>Ruslan, R. 1998. </a:t>
            </a:r>
            <a:r>
              <a:rPr lang="en-AU" i="1" dirty="0" err="1"/>
              <a:t>Manajemen</a:t>
            </a:r>
            <a:r>
              <a:rPr lang="en-AU" i="1" dirty="0"/>
              <a:t> Public Relations dan Media </a:t>
            </a:r>
            <a:r>
              <a:rPr lang="en-AU" i="1" dirty="0" err="1"/>
              <a:t>Komunikasi</a:t>
            </a:r>
            <a:r>
              <a:rPr lang="en-AU" dirty="0"/>
              <a:t>. Jakarta: Raja </a:t>
            </a:r>
            <a:r>
              <a:rPr lang="en-AU" dirty="0" err="1"/>
              <a:t>Grafindo</a:t>
            </a:r>
            <a:r>
              <a:rPr lang="en-AU" dirty="0"/>
              <a:t> </a:t>
            </a:r>
            <a:r>
              <a:rPr lang="en-AU" dirty="0" err="1"/>
              <a:t>Persada</a:t>
            </a:r>
            <a:endParaRPr lang="en-ID" dirty="0"/>
          </a:p>
          <a:p>
            <a:pPr lvl="0"/>
            <a:r>
              <a:rPr lang="en-AU" dirty="0" err="1"/>
              <a:t>Sumirat</a:t>
            </a:r>
            <a:r>
              <a:rPr lang="en-AU" dirty="0"/>
              <a:t>, S., &amp; </a:t>
            </a:r>
            <a:r>
              <a:rPr lang="en-AU" dirty="0" err="1"/>
              <a:t>Ardianto</a:t>
            </a:r>
            <a:r>
              <a:rPr lang="en-AU" dirty="0"/>
              <a:t>, A. 2004. </a:t>
            </a:r>
            <a:r>
              <a:rPr lang="en-AU" i="1" dirty="0"/>
              <a:t>Dasar-Dasar Public Relations</a:t>
            </a:r>
            <a:r>
              <a:rPr lang="en-AU" dirty="0"/>
              <a:t>. Bandung: PT. </a:t>
            </a:r>
            <a:r>
              <a:rPr lang="en-AU" dirty="0" err="1"/>
              <a:t>Remaja</a:t>
            </a:r>
            <a:r>
              <a:rPr lang="en-AU" dirty="0"/>
              <a:t> </a:t>
            </a:r>
            <a:r>
              <a:rPr lang="en-AU" dirty="0" err="1"/>
              <a:t>Rosdakarya</a:t>
            </a:r>
            <a:endParaRPr lang="en-ID" dirty="0"/>
          </a:p>
          <a:p>
            <a:endParaRPr lang="en-ID" dirty="0"/>
          </a:p>
        </p:txBody>
      </p:sp>
    </p:spTree>
    <p:extLst>
      <p:ext uri="{BB962C8B-B14F-4D97-AF65-F5344CB8AC3E}">
        <p14:creationId xmlns:p14="http://schemas.microsoft.com/office/powerpoint/2010/main" val="15208406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609</Words>
  <Application>Microsoft Office PowerPoint</Application>
  <PresentationFormat>Widescreen</PresentationFormat>
  <Paragraphs>45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RENCANA PEMBELAJARAN SEMESTER </vt:lpstr>
      <vt:lpstr>Deskripsi Singkat </vt:lpstr>
      <vt:lpstr>Capaian Pembelajaran Mata Kuliah (CPMK)</vt:lpstr>
      <vt:lpstr>Bahan Kajian:  Materi Pembelajaran</vt:lpstr>
      <vt:lpstr>Kemampuan akhir tiap tahapan belajar (Sub-CPMK)</vt:lpstr>
      <vt:lpstr> Daftar Pustaka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KWARNAS -018</dc:creator>
  <cp:lastModifiedBy>KWARNAS -018</cp:lastModifiedBy>
  <cp:revision>8</cp:revision>
  <dcterms:created xsi:type="dcterms:W3CDTF">2025-09-25T04:05:07Z</dcterms:created>
  <dcterms:modified xsi:type="dcterms:W3CDTF">2025-09-30T11:28:44Z</dcterms:modified>
</cp:coreProperties>
</file>